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91" r:id="rId8"/>
    <p:sldId id="292" r:id="rId9"/>
    <p:sldId id="293" r:id="rId10"/>
    <p:sldId id="276" r:id="rId11"/>
    <p:sldId id="265" r:id="rId12"/>
    <p:sldId id="304" r:id="rId13"/>
    <p:sldId id="278" r:id="rId14"/>
    <p:sldId id="261" r:id="rId15"/>
    <p:sldId id="277" r:id="rId16"/>
    <p:sldId id="301" r:id="rId17"/>
    <p:sldId id="294" r:id="rId18"/>
    <p:sldId id="305" r:id="rId19"/>
    <p:sldId id="295" r:id="rId20"/>
    <p:sldId id="256" r:id="rId21"/>
    <p:sldId id="296" r:id="rId22"/>
    <p:sldId id="302" r:id="rId23"/>
    <p:sldId id="297" r:id="rId24"/>
    <p:sldId id="298" r:id="rId25"/>
    <p:sldId id="303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5C68A-BB21-4757-A0FE-5B86971C4FEB}" v="22" dt="2021-01-20T11:11:02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 Guziak - CECE" userId="95f80f8c-aabe-4695-be81-ea9c9a8667da" providerId="ADAL" clId="{44A76294-B108-4566-8CFE-494117FD1C90}"/>
    <pc:docChg chg="modSld">
      <pc:chgData name="Roma Guziak - CECE" userId="95f80f8c-aabe-4695-be81-ea9c9a8667da" providerId="ADAL" clId="{44A76294-B108-4566-8CFE-494117FD1C90}" dt="2021-01-13T13:46:25.772" v="40" actId="20577"/>
      <pc:docMkLst>
        <pc:docMk/>
      </pc:docMkLst>
      <pc:sldChg chg="modSp mod">
        <pc:chgData name="Roma Guziak - CECE" userId="95f80f8c-aabe-4695-be81-ea9c9a8667da" providerId="ADAL" clId="{44A76294-B108-4566-8CFE-494117FD1C90}" dt="2021-01-13T13:46:25.772" v="40" actId="20577"/>
        <pc:sldMkLst>
          <pc:docMk/>
          <pc:sldMk cId="2825852935" sldId="257"/>
        </pc:sldMkLst>
        <pc:spChg chg="mod">
          <ac:chgData name="Roma Guziak - CECE" userId="95f80f8c-aabe-4695-be81-ea9c9a8667da" providerId="ADAL" clId="{44A76294-B108-4566-8CFE-494117FD1C90}" dt="2021-01-13T13:35:51.509" v="11" actId="1036"/>
          <ac:spMkLst>
            <pc:docMk/>
            <pc:sldMk cId="2825852935" sldId="257"/>
            <ac:spMk id="6" creationId="{9919B034-93CA-4F65-BBDB-0F0547EE7985}"/>
          </ac:spMkLst>
        </pc:spChg>
        <pc:spChg chg="mod">
          <ac:chgData name="Roma Guziak - CECE" userId="95f80f8c-aabe-4695-be81-ea9c9a8667da" providerId="ADAL" clId="{44A76294-B108-4566-8CFE-494117FD1C90}" dt="2021-01-13T13:35:58.765" v="25" actId="1035"/>
          <ac:spMkLst>
            <pc:docMk/>
            <pc:sldMk cId="2825852935" sldId="257"/>
            <ac:spMk id="11" creationId="{836EE65C-DB78-4DC4-A0F4-F9EADFF4A8B7}"/>
          </ac:spMkLst>
        </pc:spChg>
        <pc:spChg chg="mod">
          <ac:chgData name="Roma Guziak - CECE" userId="95f80f8c-aabe-4695-be81-ea9c9a8667da" providerId="ADAL" clId="{44A76294-B108-4566-8CFE-494117FD1C90}" dt="2021-01-13T13:46:25.772" v="40" actId="20577"/>
          <ac:spMkLst>
            <pc:docMk/>
            <pc:sldMk cId="2825852935" sldId="257"/>
            <ac:spMk id="14" creationId="{768E6BDC-BE68-4158-897D-05FAEF7E632A}"/>
          </ac:spMkLst>
        </pc:spChg>
      </pc:sldChg>
    </pc:docChg>
  </pc:docChgLst>
  <pc:docChgLst>
    <pc:chgData name="Roma" userId="95f80f8c-aabe-4695-be81-ea9c9a8667da" providerId="ADAL" clId="{A5F5C68A-BB21-4757-A0FE-5B86971C4FEB}"/>
    <pc:docChg chg="addSld modSld">
      <pc:chgData name="Roma" userId="95f80f8c-aabe-4695-be81-ea9c9a8667da" providerId="ADAL" clId="{A5F5C68A-BB21-4757-A0FE-5B86971C4FEB}" dt="2021-01-20T08:18:00.243" v="0"/>
      <pc:docMkLst>
        <pc:docMk/>
      </pc:docMkLst>
      <pc:sldChg chg="add">
        <pc:chgData name="Roma" userId="95f80f8c-aabe-4695-be81-ea9c9a8667da" providerId="ADAL" clId="{A5F5C68A-BB21-4757-A0FE-5B86971C4FEB}" dt="2021-01-20T08:18:00.243" v="0"/>
        <pc:sldMkLst>
          <pc:docMk/>
          <pc:sldMk cId="3858139816" sldId="305"/>
        </pc:sldMkLst>
      </pc:sldChg>
    </pc:docChg>
  </pc:docChgLst>
  <pc:docChgLst>
    <pc:chgData name="Roma Guziak - CECE" userId="95f80f8c-aabe-4695-be81-ea9c9a8667da" providerId="ADAL" clId="{A5F5C68A-BB21-4757-A0FE-5B86971C4FEB}"/>
    <pc:docChg chg="undo redo custSel addSld delSld modSld sldOrd">
      <pc:chgData name="Roma Guziak - CECE" userId="95f80f8c-aabe-4695-be81-ea9c9a8667da" providerId="ADAL" clId="{A5F5C68A-BB21-4757-A0FE-5B86971C4FEB}" dt="2021-01-20T11:11:02.557" v="371"/>
      <pc:docMkLst>
        <pc:docMk/>
      </pc:docMkLst>
      <pc:sldChg chg="add modTransition">
        <pc:chgData name="Roma Guziak - CECE" userId="95f80f8c-aabe-4695-be81-ea9c9a8667da" providerId="ADAL" clId="{A5F5C68A-BB21-4757-A0FE-5B86971C4FEB}" dt="2021-01-20T11:11:02.557" v="371"/>
        <pc:sldMkLst>
          <pc:docMk/>
          <pc:sldMk cId="975250154" sldId="256"/>
        </pc:sldMkLst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1276089948" sldId="261"/>
        </pc:sldMkLst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54895482" sldId="265"/>
        </pc:sldMkLst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3052485651" sldId="276"/>
        </pc:sldMkLst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3176890157" sldId="277"/>
        </pc:sldMkLst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2107860739" sldId="278"/>
        </pc:sldMkLst>
      </pc:sldChg>
      <pc:sldChg chg="addSp delSp modSp mod">
        <pc:chgData name="Roma Guziak - CECE" userId="95f80f8c-aabe-4695-be81-ea9c9a8667da" providerId="ADAL" clId="{A5F5C68A-BB21-4757-A0FE-5B86971C4FEB}" dt="2021-01-18T11:41:24.768" v="363" actId="478"/>
        <pc:sldMkLst>
          <pc:docMk/>
          <pc:sldMk cId="885310176" sldId="291"/>
        </pc:sldMkLst>
        <pc:spChg chg="add del mod">
          <ac:chgData name="Roma Guziak - CECE" userId="95f80f8c-aabe-4695-be81-ea9c9a8667da" providerId="ADAL" clId="{A5F5C68A-BB21-4757-A0FE-5B86971C4FEB}" dt="2021-01-18T11:41:24.768" v="363" actId="478"/>
          <ac:spMkLst>
            <pc:docMk/>
            <pc:sldMk cId="885310176" sldId="291"/>
            <ac:spMk id="3" creationId="{BB7EF2BE-1AEF-487D-A902-510B76692DE1}"/>
          </ac:spMkLst>
        </pc:spChg>
        <pc:picChg chg="add mod modCrop">
          <ac:chgData name="Roma Guziak - CECE" userId="95f80f8c-aabe-4695-be81-ea9c9a8667da" providerId="ADAL" clId="{A5F5C68A-BB21-4757-A0FE-5B86971C4FEB}" dt="2021-01-14T11:30:50.349" v="18" actId="1076"/>
          <ac:picMkLst>
            <pc:docMk/>
            <pc:sldMk cId="885310176" sldId="291"/>
            <ac:picMk id="4" creationId="{CC37285F-6012-4C1D-BC80-6682B82C50B4}"/>
          </ac:picMkLst>
        </pc:picChg>
        <pc:picChg chg="add mod modCrop">
          <ac:chgData name="Roma Guziak - CECE" userId="95f80f8c-aabe-4695-be81-ea9c9a8667da" providerId="ADAL" clId="{A5F5C68A-BB21-4757-A0FE-5B86971C4FEB}" dt="2021-01-18T11:41:18.945" v="362" actId="1076"/>
          <ac:picMkLst>
            <pc:docMk/>
            <pc:sldMk cId="885310176" sldId="291"/>
            <ac:picMk id="7" creationId="{3A258D72-0373-47BC-B6DC-846E3A7A5B9C}"/>
          </ac:picMkLst>
        </pc:picChg>
        <pc:picChg chg="del mod">
          <ac:chgData name="Roma Guziak - CECE" userId="95f80f8c-aabe-4695-be81-ea9c9a8667da" providerId="ADAL" clId="{A5F5C68A-BB21-4757-A0FE-5B86971C4FEB}" dt="2021-01-15T13:23:32.799" v="50" actId="478"/>
          <ac:picMkLst>
            <pc:docMk/>
            <pc:sldMk cId="885310176" sldId="291"/>
            <ac:picMk id="39" creationId="{E11A1A6D-50D5-4764-9C1F-FD3608979079}"/>
          </ac:picMkLst>
        </pc:picChg>
      </pc:sldChg>
      <pc:sldChg chg="addSp delSp modSp mod">
        <pc:chgData name="Roma Guziak - CECE" userId="95f80f8c-aabe-4695-be81-ea9c9a8667da" providerId="ADAL" clId="{A5F5C68A-BB21-4757-A0FE-5B86971C4FEB}" dt="2021-01-14T11:31:18.638" v="45" actId="1038"/>
        <pc:sldMkLst>
          <pc:docMk/>
          <pc:sldMk cId="617904162" sldId="295"/>
        </pc:sldMkLst>
        <pc:picChg chg="add mod">
          <ac:chgData name="Roma Guziak - CECE" userId="95f80f8c-aabe-4695-be81-ea9c9a8667da" providerId="ADAL" clId="{A5F5C68A-BB21-4757-A0FE-5B86971C4FEB}" dt="2021-01-14T11:31:18.638" v="45" actId="1038"/>
          <ac:picMkLst>
            <pc:docMk/>
            <pc:sldMk cId="617904162" sldId="295"/>
            <ac:picMk id="13" creationId="{81E3552C-F766-4F5F-AADB-F0D62C5EC1F0}"/>
          </ac:picMkLst>
        </pc:picChg>
        <pc:picChg chg="del">
          <ac:chgData name="Roma Guziak - CECE" userId="95f80f8c-aabe-4695-be81-ea9c9a8667da" providerId="ADAL" clId="{A5F5C68A-BB21-4757-A0FE-5B86971C4FEB}" dt="2021-01-14T11:31:15.538" v="22" actId="478"/>
          <ac:picMkLst>
            <pc:docMk/>
            <pc:sldMk cId="617904162" sldId="295"/>
            <ac:picMk id="14" creationId="{819FC47C-6F9D-49F2-8747-2C293BB69BA6}"/>
          </ac:picMkLst>
        </pc:picChg>
      </pc:sldChg>
      <pc:sldChg chg="addSp delSp modSp mod">
        <pc:chgData name="Roma Guziak - CECE" userId="95f80f8c-aabe-4695-be81-ea9c9a8667da" providerId="ADAL" clId="{A5F5C68A-BB21-4757-A0FE-5B86971C4FEB}" dt="2021-01-18T11:41:50.564" v="368" actId="1076"/>
        <pc:sldMkLst>
          <pc:docMk/>
          <pc:sldMk cId="3591116318" sldId="296"/>
        </pc:sldMkLst>
        <pc:spChg chg="add del mod">
          <ac:chgData name="Roma Guziak - CECE" userId="95f80f8c-aabe-4695-be81-ea9c9a8667da" providerId="ADAL" clId="{A5F5C68A-BB21-4757-A0FE-5B86971C4FEB}" dt="2021-01-18T11:41:46.920" v="367" actId="478"/>
          <ac:spMkLst>
            <pc:docMk/>
            <pc:sldMk cId="3591116318" sldId="296"/>
            <ac:spMk id="2" creationId="{787290D9-1C80-48F5-B814-FAC0CDFCEB0F}"/>
          </ac:spMkLst>
        </pc:spChg>
        <pc:picChg chg="add mod">
          <ac:chgData name="Roma Guziak - CECE" userId="95f80f8c-aabe-4695-be81-ea9c9a8667da" providerId="ADAL" clId="{A5F5C68A-BB21-4757-A0FE-5B86971C4FEB}" dt="2021-01-18T11:41:50.564" v="368" actId="1076"/>
          <ac:picMkLst>
            <pc:docMk/>
            <pc:sldMk cId="3591116318" sldId="296"/>
            <ac:picMk id="13" creationId="{79B7AC9C-8B8C-4065-AFF1-ADAC3834CA6B}"/>
          </ac:picMkLst>
        </pc:picChg>
        <pc:picChg chg="del">
          <ac:chgData name="Roma Guziak - CECE" userId="95f80f8c-aabe-4695-be81-ea9c9a8667da" providerId="ADAL" clId="{A5F5C68A-BB21-4757-A0FE-5B86971C4FEB}" dt="2021-01-15T13:24:13.238" v="63" actId="478"/>
          <ac:picMkLst>
            <pc:docMk/>
            <pc:sldMk cId="3591116318" sldId="296"/>
            <ac:picMk id="14" creationId="{819FC47C-6F9D-49F2-8747-2C293BB69BA6}"/>
          </ac:picMkLst>
        </pc:picChg>
      </pc:sldChg>
      <pc:sldChg chg="addSp delSp modSp add mod">
        <pc:chgData name="Roma Guziak - CECE" userId="95f80f8c-aabe-4695-be81-ea9c9a8667da" providerId="ADAL" clId="{A5F5C68A-BB21-4757-A0FE-5B86971C4FEB}" dt="2021-01-15T13:31:34.498" v="290" actId="1036"/>
        <pc:sldMkLst>
          <pc:docMk/>
          <pc:sldMk cId="76809208" sldId="301"/>
        </pc:sldMkLst>
        <pc:spChg chg="mod">
          <ac:chgData name="Roma Guziak - CECE" userId="95f80f8c-aabe-4695-be81-ea9c9a8667da" providerId="ADAL" clId="{A5F5C68A-BB21-4757-A0FE-5B86971C4FEB}" dt="2021-01-15T13:31:34.498" v="290" actId="1036"/>
          <ac:spMkLst>
            <pc:docMk/>
            <pc:sldMk cId="76809208" sldId="301"/>
            <ac:spMk id="8" creationId="{8181E2E7-E6C6-4DD7-9F2C-387AB9CAF6DA}"/>
          </ac:spMkLst>
        </pc:spChg>
        <pc:spChg chg="add mod">
          <ac:chgData name="Roma Guziak - CECE" userId="95f80f8c-aabe-4695-be81-ea9c9a8667da" providerId="ADAL" clId="{A5F5C68A-BB21-4757-A0FE-5B86971C4FEB}" dt="2021-01-15T13:31:08.654" v="254" actId="1076"/>
          <ac:spMkLst>
            <pc:docMk/>
            <pc:sldMk cId="76809208" sldId="301"/>
            <ac:spMk id="13" creationId="{DCC260BE-3451-455D-AC86-5ECA47D479A2}"/>
          </ac:spMkLst>
        </pc:spChg>
        <pc:spChg chg="del">
          <ac:chgData name="Roma Guziak - CECE" userId="95f80f8c-aabe-4695-be81-ea9c9a8667da" providerId="ADAL" clId="{A5F5C68A-BB21-4757-A0FE-5B86971C4FEB}" dt="2021-01-15T13:30:29.713" v="78" actId="478"/>
          <ac:spMkLst>
            <pc:docMk/>
            <pc:sldMk cId="76809208" sldId="301"/>
            <ac:spMk id="15" creationId="{FEAFF95A-3321-46FB-A661-1CBAB2AA147D}"/>
          </ac:spMkLst>
        </pc:spChg>
        <pc:picChg chg="del">
          <ac:chgData name="Roma Guziak - CECE" userId="95f80f8c-aabe-4695-be81-ea9c9a8667da" providerId="ADAL" clId="{A5F5C68A-BB21-4757-A0FE-5B86971C4FEB}" dt="2021-01-15T13:30:25.779" v="77" actId="478"/>
          <ac:picMkLst>
            <pc:docMk/>
            <pc:sldMk cId="76809208" sldId="301"/>
            <ac:picMk id="14" creationId="{82BF65FA-122F-4FBC-8D06-4C9A4EEC25B0}"/>
          </ac:picMkLst>
        </pc:picChg>
      </pc:sldChg>
      <pc:sldChg chg="new del">
        <pc:chgData name="Roma Guziak - CECE" userId="95f80f8c-aabe-4695-be81-ea9c9a8667da" providerId="ADAL" clId="{A5F5C68A-BB21-4757-A0FE-5B86971C4FEB}" dt="2021-01-15T13:29:53.848" v="66" actId="680"/>
        <pc:sldMkLst>
          <pc:docMk/>
          <pc:sldMk cId="2954491468" sldId="301"/>
        </pc:sldMkLst>
      </pc:sldChg>
      <pc:sldChg chg="modSp add mod ord">
        <pc:chgData name="Roma Guziak - CECE" userId="95f80f8c-aabe-4695-be81-ea9c9a8667da" providerId="ADAL" clId="{A5F5C68A-BB21-4757-A0FE-5B86971C4FEB}" dt="2021-01-15T13:47:45.237" v="304" actId="20577"/>
        <pc:sldMkLst>
          <pc:docMk/>
          <pc:sldMk cId="3997281592" sldId="302"/>
        </pc:sldMkLst>
        <pc:spChg chg="mod">
          <ac:chgData name="Roma Guziak - CECE" userId="95f80f8c-aabe-4695-be81-ea9c9a8667da" providerId="ADAL" clId="{A5F5C68A-BB21-4757-A0FE-5B86971C4FEB}" dt="2021-01-15T13:47:45.237" v="304" actId="20577"/>
          <ac:spMkLst>
            <pc:docMk/>
            <pc:sldMk cId="3997281592" sldId="302"/>
            <ac:spMk id="8" creationId="{8181E2E7-E6C6-4DD7-9F2C-387AB9CAF6DA}"/>
          </ac:spMkLst>
        </pc:spChg>
        <pc:spChg chg="mod">
          <ac:chgData name="Roma Guziak - CECE" userId="95f80f8c-aabe-4695-be81-ea9c9a8667da" providerId="ADAL" clId="{A5F5C68A-BB21-4757-A0FE-5B86971C4FEB}" dt="2021-01-15T13:47:07.866" v="295" actId="20577"/>
          <ac:spMkLst>
            <pc:docMk/>
            <pc:sldMk cId="3997281592" sldId="302"/>
            <ac:spMk id="13" creationId="{DCC260BE-3451-455D-AC86-5ECA47D479A2}"/>
          </ac:spMkLst>
        </pc:spChg>
      </pc:sldChg>
      <pc:sldChg chg="add del">
        <pc:chgData name="Roma Guziak - CECE" userId="95f80f8c-aabe-4695-be81-ea9c9a8667da" providerId="ADAL" clId="{A5F5C68A-BB21-4757-A0FE-5B86971C4FEB}" dt="2021-01-15T13:47:16.303" v="297" actId="47"/>
        <pc:sldMkLst>
          <pc:docMk/>
          <pc:sldMk cId="1367526212" sldId="303"/>
        </pc:sldMkLst>
      </pc:sldChg>
      <pc:sldChg chg="modSp add mod ord">
        <pc:chgData name="Roma Guziak - CECE" userId="95f80f8c-aabe-4695-be81-ea9c9a8667da" providerId="ADAL" clId="{A5F5C68A-BB21-4757-A0FE-5B86971C4FEB}" dt="2021-01-15T13:54:59.316" v="350" actId="1035"/>
        <pc:sldMkLst>
          <pc:docMk/>
          <pc:sldMk cId="2052028889" sldId="303"/>
        </pc:sldMkLst>
        <pc:spChg chg="mod">
          <ac:chgData name="Roma Guziak - CECE" userId="95f80f8c-aabe-4695-be81-ea9c9a8667da" providerId="ADAL" clId="{A5F5C68A-BB21-4757-A0FE-5B86971C4FEB}" dt="2021-01-15T13:54:59.316" v="350" actId="1035"/>
          <ac:spMkLst>
            <pc:docMk/>
            <pc:sldMk cId="2052028889" sldId="303"/>
            <ac:spMk id="8" creationId="{8181E2E7-E6C6-4DD7-9F2C-387AB9CAF6DA}"/>
          </ac:spMkLst>
        </pc:spChg>
        <pc:spChg chg="mod">
          <ac:chgData name="Roma Guziak - CECE" userId="95f80f8c-aabe-4695-be81-ea9c9a8667da" providerId="ADAL" clId="{A5F5C68A-BB21-4757-A0FE-5B86971C4FEB}" dt="2021-01-15T13:54:12.946" v="309" actId="20577"/>
          <ac:spMkLst>
            <pc:docMk/>
            <pc:sldMk cId="2052028889" sldId="303"/>
            <ac:spMk id="13" creationId="{DCC260BE-3451-455D-AC86-5ECA47D479A2}"/>
          </ac:spMkLst>
        </pc:spChg>
      </pc:sldChg>
      <pc:sldChg chg="add">
        <pc:chgData name="Roma Guziak - CECE" userId="95f80f8c-aabe-4695-be81-ea9c9a8667da" providerId="ADAL" clId="{A5F5C68A-BB21-4757-A0FE-5B86971C4FEB}" dt="2021-01-19T08:52:01.143" v="369"/>
        <pc:sldMkLst>
          <pc:docMk/>
          <pc:sldMk cId="3229024339" sldId="304"/>
        </pc:sldMkLst>
      </pc:sldChg>
      <pc:sldChg chg="modTransition">
        <pc:chgData name="Roma Guziak - CECE" userId="95f80f8c-aabe-4695-be81-ea9c9a8667da" providerId="ADAL" clId="{A5F5C68A-BB21-4757-A0FE-5B86971C4FEB}" dt="2021-01-20T11:10:55.692" v="370"/>
        <pc:sldMkLst>
          <pc:docMk/>
          <pc:sldMk cId="3858139816" sldId="30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317B-F08C-4282-89A1-077598A7C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E2EE1-A961-4A62-8AD6-C3B703678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BE15D-3D52-406D-9861-4713DB8A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D1640-0351-4FD8-930D-88FD6678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4D19-0CBB-48EC-B6A1-36F2BF67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0899-491C-4B0B-ABE8-1F4A3D2B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5262F-66F9-4F27-A958-EF18094D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AA35A-0ADA-4C4B-849D-5DCBF227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BF945-0C79-4B3B-803E-57E19418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A6DCB-D38A-47DA-A7C5-F32B71B7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04E4B-BCEF-4A78-9054-013222B12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C03DF-1AE3-44E7-BCF1-F206B934C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EDDE8-9F27-4DA1-8E3C-F9976FD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057EE-76F6-4572-B611-672194BD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46EE0-AF64-44A7-A404-9DED6D67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656E-5A8C-442B-8CBF-9CCF4C84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CB83-8B06-465F-8EC6-67B2C359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85018-1595-444D-B42E-0C57F491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08D6-6A5A-4570-8DAB-289C7501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23052-CE5E-4C40-9EA1-8C97C15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1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1185-0739-4F23-AE4E-F19FCEF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B6D6A-7CDC-4CED-BAC5-8B3D1D06F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425A4-B975-4FBE-B8D1-3C251A13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0F8D2-D0D1-4E1F-B449-2894ED92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04117-F7E8-4862-84C8-43C80E1A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1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E74E-22E7-4300-9FDB-88F7226E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1F41-9BBE-4E6C-81B5-F279E8D4B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65DD36-0829-43AB-8C3D-FA45A1347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4D23B-33A0-45FE-90B0-D9E1A8001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9936D-CF08-4FC0-AA49-64CD6AD4C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573BF-36CA-48A6-8BDF-8BE4772C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5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E3536-F029-4EC3-91B3-F0DC39D7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0533F-AD3E-46D8-A645-398A532A3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1703-617B-4D28-AF95-FC22050B3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5BCFF-C192-4EE6-9A5A-C97CB16F1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B6E85-A0BD-408E-97FD-2871EA507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70014-953B-40CC-A5F1-106E18A0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E13183-61CA-47F2-8A94-FAEBD5A7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0F326-13DE-4A6E-914A-EB2C266D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82C3-C7AD-427A-9F8E-81FCEFDB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652D9-E634-44AD-A505-2180428E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3C556-9575-4B72-8662-A4EF52DE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FBF09-061E-4948-A7D0-7117C7D9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7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37C38A-5ED8-4FFF-94C3-0F91D53D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B0B3D-00E9-47A5-9340-C6B41143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28866-0EA9-42CC-ABA0-793C2B32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5707-D38E-43EC-B2FA-1D3206D1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7A387-8AA3-40D1-A27A-C79BD6D6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36BC9-5EEF-4C7C-AFB0-A70C7A046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4B72A-6CBA-4B7D-BF2B-7BFFC5DE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A524-686D-45E4-B305-35F475D3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6773-2D54-4028-A4B0-E67790736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F15D-C729-4EC3-9F78-EC9C61AD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007EE-A849-4A2D-8015-DEFB3DECC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F1126-ACA0-4F42-8CBB-9FDF745E3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7981D-DEC4-4331-BC36-DA4DDADB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1393E-EB5D-430A-944A-649B8EA2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4B6EC-F1AF-47AE-AAE3-7563D4F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1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EF3F1-BC11-4FE9-AB78-E2057DBF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C83CF-D877-4268-BEB6-646E8369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5EEF-D4A5-4814-A48C-142A2A229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5B9E-4729-428A-AC61-4D39A151C85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AB5F5-1613-451D-959D-ADF0D6468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06E3-944A-400B-BCCE-893B244AD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7CA0-61E5-4E47-980C-69F8FAF0B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2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Content Placeholder 7" descr="Logo, icon&#10;&#10;Description automatically generated">
            <a:extLst>
              <a:ext uri="{FF2B5EF4-FFF2-40B4-BE49-F238E27FC236}">
                <a16:creationId xmlns:a16="http://schemas.microsoft.com/office/drawing/2014/main" id="{5F690D0E-6967-47BA-BABE-3009DFB0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6"/>
          <a:stretch/>
        </p:blipFill>
        <p:spPr>
          <a:xfrm>
            <a:off x="-3316" y="243114"/>
            <a:ext cx="2173284" cy="671260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890263-8F5B-43D9-B060-9B7E56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6" y="82443"/>
            <a:ext cx="1324894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2EDD30A5-AD2F-4669-B5D2-3E0BB6FFF8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588" b="24914"/>
          <a:stretch/>
        </p:blipFill>
        <p:spPr bwMode="auto">
          <a:xfrm>
            <a:off x="7966713" y="1027906"/>
            <a:ext cx="4225287" cy="58300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2" descr="Single gear">
            <a:extLst>
              <a:ext uri="{FF2B5EF4-FFF2-40B4-BE49-F238E27FC236}">
                <a16:creationId xmlns:a16="http://schemas.microsoft.com/office/drawing/2014/main" id="{A07DF045-278F-436D-BFF6-729C77A79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" r="11533" b="49511"/>
          <a:stretch/>
        </p:blipFill>
        <p:spPr bwMode="auto">
          <a:xfrm>
            <a:off x="5352080" y="4403325"/>
            <a:ext cx="4301487" cy="24546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836EE65C-DB78-4DC4-A0F4-F9EADFF4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3024948"/>
            <a:ext cx="12192000" cy="127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350" b="1" dirty="0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5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TECHNOLOGIES &amp; MACHINERY LEGISLATION</a:t>
            </a:r>
            <a:endParaRPr lang="en-US" sz="33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68E6BDC-BE68-4158-897D-05FAEF7E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2409790"/>
            <a:ext cx="12192000" cy="165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CECE &amp; </a:t>
            </a:r>
            <a:r>
              <a:rPr lang="en-US" sz="5400" b="1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 webinar</a:t>
            </a:r>
            <a:endParaRPr lang="en-US" sz="5400" b="1" dirty="0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5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r="29615"/>
          <a:stretch>
            <a:fillRect/>
          </a:stretch>
        </p:blipFill>
        <p:spPr bwMode="auto">
          <a:xfrm flipH="1">
            <a:off x="1888285" y="739551"/>
            <a:ext cx="1762126" cy="6022493"/>
          </a:xfrm>
          <a:custGeom>
            <a:avLst/>
            <a:gdLst>
              <a:gd name="connsiteX0" fmla="*/ 1762126 w 1762126"/>
              <a:gd name="connsiteY0" fmla="*/ 0 h 6022493"/>
              <a:gd name="connsiteX1" fmla="*/ 1739635 w 1762126"/>
              <a:gd name="connsiteY1" fmla="*/ 0 h 6022493"/>
              <a:gd name="connsiteX2" fmla="*/ 0 w 1762126"/>
              <a:gd name="connsiteY2" fmla="*/ 2991906 h 6022493"/>
              <a:gd name="connsiteX3" fmla="*/ 1762126 w 1762126"/>
              <a:gd name="connsiteY3" fmla="*/ 6022493 h 60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26" h="6022493">
                <a:moveTo>
                  <a:pt x="1762126" y="0"/>
                </a:moveTo>
                <a:lnTo>
                  <a:pt x="1739635" y="0"/>
                </a:lnTo>
                <a:lnTo>
                  <a:pt x="0" y="2991906"/>
                </a:lnTo>
                <a:lnTo>
                  <a:pt x="1762126" y="60224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5" r="8122"/>
          <a:stretch>
            <a:fillRect/>
          </a:stretch>
        </p:blipFill>
        <p:spPr bwMode="auto">
          <a:xfrm flipH="1">
            <a:off x="0" y="739551"/>
            <a:ext cx="1888285" cy="6022493"/>
          </a:xfrm>
          <a:custGeom>
            <a:avLst/>
            <a:gdLst>
              <a:gd name="connsiteX0" fmla="*/ 1888285 w 1888285"/>
              <a:gd name="connsiteY0" fmla="*/ 0 h 6022493"/>
              <a:gd name="connsiteX1" fmla="*/ 0 w 1888285"/>
              <a:gd name="connsiteY1" fmla="*/ 0 h 6022493"/>
              <a:gd name="connsiteX2" fmla="*/ 0 w 1888285"/>
              <a:gd name="connsiteY2" fmla="*/ 6022493 h 6022493"/>
              <a:gd name="connsiteX3" fmla="*/ 1888285 w 1888285"/>
              <a:gd name="connsiteY3" fmla="*/ 6022493 h 60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285" h="6022493">
                <a:moveTo>
                  <a:pt x="1888285" y="0"/>
                </a:moveTo>
                <a:lnTo>
                  <a:pt x="0" y="0"/>
                </a:lnTo>
                <a:lnTo>
                  <a:pt x="0" y="6022493"/>
                </a:lnTo>
                <a:lnTo>
                  <a:pt x="1888285" y="60224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5801" y="700870"/>
            <a:ext cx="3650411" cy="6061174"/>
            <a:chOff x="0" y="7463166"/>
            <a:chExt cx="3650411" cy="6061174"/>
          </a:xfrm>
          <a:solidFill>
            <a:srgbClr val="0070C0">
              <a:alpha val="59000"/>
            </a:srgbClr>
          </a:solidFill>
        </p:grpSpPr>
        <p:sp>
          <p:nvSpPr>
            <p:cNvPr id="24" name="Isosceles Triangle 23"/>
            <p:cNvSpPr/>
            <p:nvPr/>
          </p:nvSpPr>
          <p:spPr>
            <a:xfrm rot="5400000">
              <a:off x="-261239" y="9612690"/>
              <a:ext cx="6061174" cy="17621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7482506"/>
              <a:ext cx="1888285" cy="6041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2647950" y="3947525"/>
            <a:ext cx="9544051" cy="2053225"/>
          </a:xfrm>
          <a:custGeom>
            <a:avLst/>
            <a:gdLst>
              <a:gd name="connsiteX0" fmla="*/ 1424617 w 9323335"/>
              <a:gd name="connsiteY0" fmla="*/ 0 h 2450123"/>
              <a:gd name="connsiteX1" fmla="*/ 9323335 w 9323335"/>
              <a:gd name="connsiteY1" fmla="*/ 0 h 2450123"/>
              <a:gd name="connsiteX2" fmla="*/ 9323335 w 9323335"/>
              <a:gd name="connsiteY2" fmla="*/ 2450123 h 2450123"/>
              <a:gd name="connsiteX3" fmla="*/ 0 w 9323335"/>
              <a:gd name="connsiteY3" fmla="*/ 2450123 h 2450123"/>
              <a:gd name="connsiteX0" fmla="*/ 1238523 w 9323335"/>
              <a:gd name="connsiteY0" fmla="*/ 22732 h 2450123"/>
              <a:gd name="connsiteX1" fmla="*/ 9323335 w 9323335"/>
              <a:gd name="connsiteY1" fmla="*/ 0 h 2450123"/>
              <a:gd name="connsiteX2" fmla="*/ 9323335 w 9323335"/>
              <a:gd name="connsiteY2" fmla="*/ 2450123 h 2450123"/>
              <a:gd name="connsiteX3" fmla="*/ 0 w 9323335"/>
              <a:gd name="connsiteY3" fmla="*/ 2450123 h 2450123"/>
              <a:gd name="connsiteX4" fmla="*/ 1238523 w 9323335"/>
              <a:gd name="connsiteY4" fmla="*/ 22732 h 24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335" h="2450123">
                <a:moveTo>
                  <a:pt x="1238523" y="22732"/>
                </a:moveTo>
                <a:lnTo>
                  <a:pt x="9323335" y="0"/>
                </a:lnTo>
                <a:lnTo>
                  <a:pt x="9323335" y="2450123"/>
                </a:lnTo>
                <a:lnTo>
                  <a:pt x="0" y="2450123"/>
                </a:lnTo>
                <a:cubicBezTo>
                  <a:pt x="474872" y="1633415"/>
                  <a:pt x="763651" y="839440"/>
                  <a:pt x="1238523" y="22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19592"/>
            <a:ext cx="12192000" cy="759143"/>
          </a:xfrm>
          <a:prstGeom prst="rect">
            <a:avLst/>
          </a:prstGeom>
          <a:solidFill>
            <a:srgbClr val="0F5494"/>
          </a:solidFill>
          <a:ln w="9525" cap="flat" cmpd="sng" algn="ctr">
            <a:solidFill>
              <a:srgbClr val="0F549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5234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06360"/>
            <a:ext cx="329123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chemeClr val="bg1"/>
                </a:solidFill>
                <a:latin typeface="Verdana"/>
              </a:rPr>
              <a:t>Revision of 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</a:rPr>
              <a:t>Machinery Directive 2006/42/EC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50903" y="2204864"/>
            <a:ext cx="7942977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6FD2"/>
              </a:buClr>
              <a:buSzTx/>
              <a:buFont typeface="Wingdings" panose="05000000000000000000" pitchFamily="2" charset="2"/>
              <a:buChar char="§"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altLang="en-US" dirty="0">
                <a:solidFill>
                  <a:schemeClr val="tx1"/>
                </a:solidFill>
              </a:rPr>
              <a:t>Keep ensuring a high level of safety and protection for users of machinery and other people exposed to it, and establish a high level of trust in digital innovative technologies for consumers and users.</a:t>
            </a:r>
          </a:p>
          <a:p>
            <a:pPr marL="457200" indent="-457200" algn="just">
              <a:buFont typeface="+mj-lt"/>
              <a:buAutoNum type="arabicPeriod"/>
            </a:pPr>
            <a:endParaRPr lang="en-US" altLang="en-U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altLang="en-US" dirty="0">
                <a:solidFill>
                  <a:schemeClr val="bg1"/>
                </a:solidFill>
              </a:rPr>
              <a:t>Keep ensuring the well-functioning of the (digital) single market. Create a level playing field for economic operators and preserve the competitiveness of the machinery sector in global digital markets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762044"/>
            <a:ext cx="12192000" cy="9595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100000">
                <a:srgbClr val="0070C0"/>
              </a:gs>
              <a:gs pos="0">
                <a:srgbClr val="00B0F0"/>
              </a:gs>
              <a:gs pos="7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6439" y="1272195"/>
            <a:ext cx="74640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19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General objectives</a:t>
            </a:r>
          </a:p>
        </p:txBody>
      </p:sp>
      <p:sp>
        <p:nvSpPr>
          <p:cNvPr id="17" name="Oval 16"/>
          <p:cNvSpPr/>
          <p:nvPr/>
        </p:nvSpPr>
        <p:spPr>
          <a:xfrm>
            <a:off x="3124200" y="1656916"/>
            <a:ext cx="70104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8" r="29615"/>
          <a:stretch>
            <a:fillRect/>
          </a:stretch>
        </p:blipFill>
        <p:spPr bwMode="auto">
          <a:xfrm flipH="1">
            <a:off x="1888285" y="739551"/>
            <a:ext cx="1762126" cy="6022493"/>
          </a:xfrm>
          <a:custGeom>
            <a:avLst/>
            <a:gdLst>
              <a:gd name="connsiteX0" fmla="*/ 1762126 w 1762126"/>
              <a:gd name="connsiteY0" fmla="*/ 0 h 6022493"/>
              <a:gd name="connsiteX1" fmla="*/ 1739635 w 1762126"/>
              <a:gd name="connsiteY1" fmla="*/ 0 h 6022493"/>
              <a:gd name="connsiteX2" fmla="*/ 0 w 1762126"/>
              <a:gd name="connsiteY2" fmla="*/ 2991906 h 6022493"/>
              <a:gd name="connsiteX3" fmla="*/ 1762126 w 1762126"/>
              <a:gd name="connsiteY3" fmla="*/ 6022493 h 60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26" h="6022493">
                <a:moveTo>
                  <a:pt x="1762126" y="0"/>
                </a:moveTo>
                <a:lnTo>
                  <a:pt x="1739635" y="0"/>
                </a:lnTo>
                <a:lnTo>
                  <a:pt x="0" y="2991906"/>
                </a:lnTo>
                <a:lnTo>
                  <a:pt x="1762126" y="60224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5" r="8122"/>
          <a:stretch>
            <a:fillRect/>
          </a:stretch>
        </p:blipFill>
        <p:spPr bwMode="auto">
          <a:xfrm flipH="1">
            <a:off x="0" y="739551"/>
            <a:ext cx="1888285" cy="6022493"/>
          </a:xfrm>
          <a:custGeom>
            <a:avLst/>
            <a:gdLst>
              <a:gd name="connsiteX0" fmla="*/ 1888285 w 1888285"/>
              <a:gd name="connsiteY0" fmla="*/ 0 h 6022493"/>
              <a:gd name="connsiteX1" fmla="*/ 0 w 1888285"/>
              <a:gd name="connsiteY1" fmla="*/ 0 h 6022493"/>
              <a:gd name="connsiteX2" fmla="*/ 0 w 1888285"/>
              <a:gd name="connsiteY2" fmla="*/ 6022493 h 6022493"/>
              <a:gd name="connsiteX3" fmla="*/ 1888285 w 1888285"/>
              <a:gd name="connsiteY3" fmla="*/ 6022493 h 602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285" h="6022493">
                <a:moveTo>
                  <a:pt x="1888285" y="0"/>
                </a:moveTo>
                <a:lnTo>
                  <a:pt x="0" y="0"/>
                </a:lnTo>
                <a:lnTo>
                  <a:pt x="0" y="6022493"/>
                </a:lnTo>
                <a:lnTo>
                  <a:pt x="1888285" y="60224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5801" y="700870"/>
            <a:ext cx="3650411" cy="6061174"/>
            <a:chOff x="0" y="7463166"/>
            <a:chExt cx="3650411" cy="6061174"/>
          </a:xfrm>
          <a:solidFill>
            <a:srgbClr val="0070C0">
              <a:alpha val="59000"/>
            </a:srgbClr>
          </a:solidFill>
        </p:grpSpPr>
        <p:sp>
          <p:nvSpPr>
            <p:cNvPr id="24" name="Isosceles Triangle 23"/>
            <p:cNvSpPr/>
            <p:nvPr/>
          </p:nvSpPr>
          <p:spPr>
            <a:xfrm rot="5400000">
              <a:off x="-261239" y="9612690"/>
              <a:ext cx="6061174" cy="176212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7482506"/>
              <a:ext cx="1888285" cy="60418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eeform 15"/>
          <p:cNvSpPr/>
          <p:nvPr/>
        </p:nvSpPr>
        <p:spPr>
          <a:xfrm>
            <a:off x="2647950" y="3947525"/>
            <a:ext cx="9544051" cy="2053225"/>
          </a:xfrm>
          <a:custGeom>
            <a:avLst/>
            <a:gdLst>
              <a:gd name="connsiteX0" fmla="*/ 1424617 w 9323335"/>
              <a:gd name="connsiteY0" fmla="*/ 0 h 2450123"/>
              <a:gd name="connsiteX1" fmla="*/ 9323335 w 9323335"/>
              <a:gd name="connsiteY1" fmla="*/ 0 h 2450123"/>
              <a:gd name="connsiteX2" fmla="*/ 9323335 w 9323335"/>
              <a:gd name="connsiteY2" fmla="*/ 2450123 h 2450123"/>
              <a:gd name="connsiteX3" fmla="*/ 0 w 9323335"/>
              <a:gd name="connsiteY3" fmla="*/ 2450123 h 2450123"/>
              <a:gd name="connsiteX0" fmla="*/ 1238523 w 9323335"/>
              <a:gd name="connsiteY0" fmla="*/ 22732 h 2450123"/>
              <a:gd name="connsiteX1" fmla="*/ 9323335 w 9323335"/>
              <a:gd name="connsiteY1" fmla="*/ 0 h 2450123"/>
              <a:gd name="connsiteX2" fmla="*/ 9323335 w 9323335"/>
              <a:gd name="connsiteY2" fmla="*/ 2450123 h 2450123"/>
              <a:gd name="connsiteX3" fmla="*/ 0 w 9323335"/>
              <a:gd name="connsiteY3" fmla="*/ 2450123 h 2450123"/>
              <a:gd name="connsiteX4" fmla="*/ 1238523 w 9323335"/>
              <a:gd name="connsiteY4" fmla="*/ 22732 h 24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3335" h="2450123">
                <a:moveTo>
                  <a:pt x="1238523" y="22732"/>
                </a:moveTo>
                <a:lnTo>
                  <a:pt x="9323335" y="0"/>
                </a:lnTo>
                <a:lnTo>
                  <a:pt x="9323335" y="2450123"/>
                </a:lnTo>
                <a:lnTo>
                  <a:pt x="0" y="2450123"/>
                </a:lnTo>
                <a:cubicBezTo>
                  <a:pt x="474872" y="1633415"/>
                  <a:pt x="763651" y="839440"/>
                  <a:pt x="1238523" y="227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9592"/>
            <a:ext cx="12192000" cy="759143"/>
          </a:xfrm>
          <a:prstGeom prst="rect">
            <a:avLst/>
          </a:prstGeom>
          <a:solidFill>
            <a:srgbClr val="0F5494"/>
          </a:solidFill>
          <a:ln w="9525" cap="flat" cmpd="sng" algn="ctr">
            <a:solidFill>
              <a:srgbClr val="0F549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5234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106360"/>
            <a:ext cx="329123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587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chemeClr val="bg1"/>
                </a:solidFill>
                <a:latin typeface="Verdana"/>
              </a:rPr>
              <a:t>Revision of </a:t>
            </a:r>
            <a:r>
              <a:rPr kumimoji="0" lang="en-US" alt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</a:rPr>
              <a:t>Machinery Directive 2006/42/EC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72847" y="2587279"/>
            <a:ext cx="8533711" cy="174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marR="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E6FD2"/>
              </a:buClr>
              <a:buSzTx/>
              <a:buFont typeface="Wingdings" panose="05000000000000000000" pitchFamily="2" charset="2"/>
              <a:buChar char="§"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latin typeface="Arial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en-IE" dirty="0"/>
              <a:t>Adapt to the risks of emerging digital technologies</a:t>
            </a:r>
          </a:p>
          <a:p>
            <a:r>
              <a:rPr lang="en-GB" dirty="0"/>
              <a:t>Ensure greater legal clarity in scope and definitions</a:t>
            </a:r>
          </a:p>
          <a:p>
            <a:r>
              <a:rPr lang="en-IE" altLang="en-US" dirty="0"/>
              <a:t>Reassess high risk machines and related conformity procedures </a:t>
            </a:r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762044"/>
            <a:ext cx="12192000" cy="9595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100000">
                <a:srgbClr val="0070C0"/>
              </a:gs>
              <a:gs pos="0">
                <a:srgbClr val="00B0F0"/>
              </a:gs>
              <a:gs pos="7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86439" y="1272195"/>
            <a:ext cx="746407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defRPr/>
            </a:pPr>
            <a:r>
              <a:rPr lang="en-GB" sz="19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Specific objectives:</a:t>
            </a:r>
          </a:p>
        </p:txBody>
      </p:sp>
      <p:sp>
        <p:nvSpPr>
          <p:cNvPr id="17" name="Oval 16"/>
          <p:cNvSpPr/>
          <p:nvPr/>
        </p:nvSpPr>
        <p:spPr>
          <a:xfrm>
            <a:off x="3124200" y="1656916"/>
            <a:ext cx="7010400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4968" y="4042985"/>
            <a:ext cx="7422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bg1"/>
                </a:solidFill>
                <a:latin typeface="+mj-lt"/>
              </a:rPr>
              <a:t>Reduce paper-based requirements for documentation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bg1"/>
                </a:solidFill>
                <a:latin typeface="+mj-lt"/>
              </a:rPr>
              <a:t>Ensure coherence with new legislative framework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kern="0" dirty="0">
                <a:solidFill>
                  <a:schemeClr val="bg1"/>
                </a:solidFill>
                <a:latin typeface="+mj-lt"/>
              </a:rPr>
              <a:t>Reduce costs of transposition </a:t>
            </a:r>
          </a:p>
        </p:txBody>
      </p:sp>
    </p:spTree>
    <p:extLst>
      <p:ext uri="{BB962C8B-B14F-4D97-AF65-F5344CB8AC3E}">
        <p14:creationId xmlns:p14="http://schemas.microsoft.com/office/powerpoint/2010/main" val="12760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1469" y="643594"/>
            <a:ext cx="6214406" cy="621440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76872" y="778997"/>
            <a:ext cx="5943600" cy="5943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9592"/>
            <a:ext cx="12192000" cy="759143"/>
          </a:xfrm>
          <a:prstGeom prst="rect">
            <a:avLst/>
          </a:prstGeom>
          <a:solidFill>
            <a:srgbClr val="0F5494"/>
          </a:solidFill>
          <a:ln w="9525" cap="flat" cmpd="sng" algn="ctr">
            <a:solidFill>
              <a:srgbClr val="0F549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17" descr="LOGO CE_Vertical_EN_NEG_quadri_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22" y="1551536"/>
            <a:ext cx="2247900" cy="15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62044"/>
            <a:ext cx="12192000" cy="9595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100000">
                <a:srgbClr val="0070C0"/>
              </a:gs>
              <a:gs pos="0">
                <a:srgbClr val="00B0F0"/>
              </a:gs>
              <a:gs pos="7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4601" y="4092213"/>
            <a:ext cx="3748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31768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588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0" y="2155721"/>
            <a:ext cx="121919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 you think the Machinery Directive in its current version is flexible and resilient enough to handle digital innovations?</a:t>
            </a:r>
          </a:p>
          <a:p>
            <a:pPr algn="ctr"/>
            <a:endParaRPr lang="en-GB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C260BE-3451-455D-AC86-5ECA47D479A2}"/>
              </a:ext>
            </a:extLst>
          </p:cNvPr>
          <p:cNvSpPr txBox="1"/>
          <p:nvPr/>
        </p:nvSpPr>
        <p:spPr>
          <a:xfrm>
            <a:off x="228600" y="-98292"/>
            <a:ext cx="99963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Poll 1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Practical experience from the industry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5112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Luisa </a:t>
            </a:r>
            <a:r>
              <a:rPr lang="en-US" sz="2400" spc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Parisotto</a:t>
            </a: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| Sr. Regulatory and Compliance Manager | Terex AWP Member of the Board of FEM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9FC47C-6F9D-49F2-8747-2C293BB69B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0"/>
          <a:stretch/>
        </p:blipFill>
        <p:spPr>
          <a:xfrm>
            <a:off x="4088872" y="1207555"/>
            <a:ext cx="3886537" cy="397764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076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Key messages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CA603A-9712-654F-80FE-2FB2A065B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225550"/>
            <a:ext cx="11563350" cy="4830763"/>
          </a:xfrm>
        </p:spPr>
        <p:txBody>
          <a:bodyPr>
            <a:normAutofit lnSpcReduction="10000"/>
          </a:bodyPr>
          <a:lstStyle/>
          <a:p>
            <a:pPr marL="76200" lvl="1" algn="l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chemeClr val="tx1"/>
                </a:solidFill>
                <a:ea typeface="MS PGothic" panose="020B0600070205080204" pitchFamily="34" charset="-128"/>
              </a:rPr>
              <a:t>1</a:t>
            </a:r>
            <a:r>
              <a:rPr lang="en-US" sz="2200" b="1" dirty="0">
                <a:solidFill>
                  <a:schemeClr val="tx1"/>
                </a:solidFill>
                <a:ea typeface="MS PGothic" panose="020B0600070205080204" pitchFamily="34" charset="-128"/>
              </a:rPr>
              <a:t>.</a:t>
            </a:r>
            <a:r>
              <a:rPr lang="en-US" sz="2200" b="1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sz="2200" b="1" dirty="0">
                <a:solidFill>
                  <a:schemeClr val="tx1"/>
                </a:solidFill>
                <a:ea typeface="MS PGothic" panose="020B0600070205080204" pitchFamily="34" charset="-128"/>
              </a:rPr>
              <a:t>Fitness for purpose</a:t>
            </a:r>
          </a:p>
          <a:p>
            <a:pPr marL="800100" lvl="1" indent="-285750" algn="l" eaLnBrk="0" fontAlgn="base" hangingPunct="0">
              <a:lnSpc>
                <a:spcPct val="9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Longstanding positive experience with the MD – it has enabled safe machines on the market and been successfully applied by manufacturers for many years</a:t>
            </a:r>
          </a:p>
          <a:p>
            <a:pPr marL="514350" lvl="1" algn="l" eaLnBrk="0" fontAlgn="base" hangingPunct="0">
              <a:lnSpc>
                <a:spcPct val="90000"/>
              </a:lnSpc>
              <a:spcAft>
                <a:spcPct val="0"/>
              </a:spcAft>
              <a:defRPr/>
            </a:pPr>
            <a:endParaRPr lang="en-US" sz="8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57150" algn="l" eaLnBrk="0" fontAlgn="base" hangingPunct="0"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MS PGothic" panose="020B0600070205080204" pitchFamily="34" charset="-128"/>
              </a:rPr>
              <a:t>2. </a:t>
            </a:r>
            <a:r>
              <a:rPr lang="en-US" sz="2200" b="1" dirty="0">
                <a:solidFill>
                  <a:schemeClr val="tx1"/>
                </a:solidFill>
                <a:ea typeface="MS PGothic" panose="020B0600070205080204" pitchFamily="34" charset="-128"/>
              </a:rPr>
              <a:t>MD and new technologies</a:t>
            </a:r>
            <a:endParaRPr lang="en-US" sz="22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800100" lvl="1" indent="-285750" algn="l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Need to preserve MD as a </a:t>
            </a:r>
            <a:r>
              <a:rPr lang="en-US" b="1" dirty="0">
                <a:solidFill>
                  <a:schemeClr val="tx1"/>
                </a:solidFill>
                <a:ea typeface="MS PGothic" panose="020B0600070205080204" pitchFamily="34" charset="-128"/>
              </a:rPr>
              <a:t>technology-neutral </a:t>
            </a: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and</a:t>
            </a:r>
            <a:r>
              <a:rPr lang="en-US" b="1" dirty="0">
                <a:solidFill>
                  <a:schemeClr val="tx1"/>
                </a:solidFill>
                <a:ea typeface="MS PGothic" panose="020B0600070205080204" pitchFamily="34" charset="-128"/>
              </a:rPr>
              <a:t> risk-based </a:t>
            </a: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legislation</a:t>
            </a:r>
          </a:p>
          <a:p>
            <a:pPr marL="800100" lvl="1" indent="-285750" algn="l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New technologies are not the source of additional safety hazards</a:t>
            </a:r>
          </a:p>
          <a:p>
            <a:pPr marL="1257300" lvl="2" indent="-285750" algn="l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MS PGothic" panose="020B0600070205080204" pitchFamily="34" charset="-128"/>
              </a:rPr>
              <a:t>MD is intended to address all risks irrespective of origin or technology used </a:t>
            </a:r>
            <a:endParaRPr lang="en-US" sz="2000" dirty="0">
              <a:ea typeface="MS PGothic" panose="020B0600070205080204" pitchFamily="34" charset="-128"/>
            </a:endParaRPr>
          </a:p>
          <a:p>
            <a:pPr marL="1257300" lvl="2" indent="-285750" algn="l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ea typeface="MS PGothic" panose="020B0600070205080204" pitchFamily="34" charset="-128"/>
              </a:rPr>
              <a:t>Specific digital solutions and needs can be addressed through </a:t>
            </a:r>
            <a:r>
              <a:rPr lang="en-GB" sz="2000" dirty="0">
                <a:solidFill>
                  <a:schemeClr val="tx1"/>
                </a:solidFill>
                <a:ea typeface="MS PGothic" panose="020B0600070205080204" pitchFamily="34" charset="-128"/>
              </a:rPr>
              <a:t>standardisation</a:t>
            </a:r>
          </a:p>
          <a:p>
            <a:pPr marL="800100" lvl="1" indent="-285750" algn="l" eaLnBrk="0" fontAlgn="base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Concept of </a:t>
            </a:r>
            <a:r>
              <a:rPr lang="en-US" b="1" dirty="0">
                <a:solidFill>
                  <a:schemeClr val="tx1"/>
                </a:solidFill>
                <a:ea typeface="MS PGothic" panose="020B0600070205080204" pitchFamily="34" charset="-128"/>
              </a:rPr>
              <a:t>narrow AI</a:t>
            </a:r>
            <a:r>
              <a:rPr lang="en-US" dirty="0">
                <a:solidFill>
                  <a:schemeClr val="tx1"/>
                </a:solidFill>
                <a:ea typeface="MS PGothic" panose="020B0600070205080204" pitchFamily="34" charset="-128"/>
              </a:rPr>
              <a:t>:</a:t>
            </a:r>
            <a:r>
              <a:rPr lang="en-US" b="1" dirty="0">
                <a:solidFill>
                  <a:schemeClr val="tx1"/>
                </a:solidFill>
                <a:ea typeface="MS PGothic" panose="020B0600070205080204" pitchFamily="34" charset="-128"/>
              </a:rPr>
              <a:t> </a:t>
            </a:r>
            <a:r>
              <a:rPr lang="en-US" dirty="0">
                <a:ea typeface="MS PGothic" panose="020B0600070205080204" pitchFamily="34" charset="-128"/>
              </a:rPr>
              <a:t>machines are programmed to perform specific tasks within pre-defined boundaries set by the operator/human oversight </a:t>
            </a:r>
          </a:p>
          <a:p>
            <a:pPr marL="514350" lvl="1" algn="l" eaLnBrk="0" fontAlgn="base" hangingPunct="0">
              <a:spcAft>
                <a:spcPts val="600"/>
              </a:spcAft>
              <a:defRPr/>
            </a:pPr>
            <a:r>
              <a:rPr lang="en-US" b="1" dirty="0">
                <a:ea typeface="MS PGothic" panose="020B0600070205080204" pitchFamily="34" charset="-128"/>
              </a:rPr>
              <a:t>Examples</a:t>
            </a:r>
            <a:r>
              <a:rPr lang="en-US" dirty="0">
                <a:ea typeface="MS PGothic" panose="020B0600070205080204" pitchFamily="34" charset="-128"/>
              </a:rPr>
              <a:t>: automated vehicles in warehouses or airports, telematics for MEWPs</a:t>
            </a:r>
          </a:p>
          <a:p>
            <a:pPr marL="514350" lvl="1" algn="l" eaLnBrk="0" fontAlgn="base" hangingPunct="0">
              <a:spcAft>
                <a:spcPts val="600"/>
              </a:spcAft>
              <a:defRPr/>
            </a:pPr>
            <a:endParaRPr lang="en-US" sz="800" dirty="0">
              <a:solidFill>
                <a:schemeClr val="tx1"/>
              </a:solidFill>
              <a:ea typeface="MS PGothic" panose="020B0600070205080204" pitchFamily="34" charset="-128"/>
            </a:endParaRPr>
          </a:p>
          <a:p>
            <a:pPr marL="76200" lvl="1" algn="l" defTabSz="457200" fontAlgn="base">
              <a:spcBef>
                <a:spcPts val="0"/>
              </a:spcBef>
              <a:spcAft>
                <a:spcPct val="0"/>
              </a:spcAft>
              <a:defRPr/>
            </a:pPr>
            <a:r>
              <a:rPr lang="en-US" b="1" dirty="0">
                <a:ea typeface="MS PGothic" panose="020B0600070205080204" pitchFamily="34" charset="-128"/>
              </a:rPr>
              <a:t>3. </a:t>
            </a:r>
            <a:r>
              <a:rPr lang="en-US" sz="2200" b="1" dirty="0">
                <a:ea typeface="MS PGothic" panose="020B0600070205080204" pitchFamily="34" charset="-128"/>
              </a:rPr>
              <a:t>NLF alignment and conversion into a Regulation </a:t>
            </a:r>
          </a:p>
          <a:p>
            <a:pPr lvl="0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9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Practical experience from the industry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511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Holger </a:t>
            </a:r>
            <a:r>
              <a:rPr lang="en-US" sz="2400" spc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Kellerbauer</a:t>
            </a: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| </a:t>
            </a:r>
            <a:r>
              <a:rPr lang="fr-FR" sz="2400" spc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Regional</a:t>
            </a:r>
            <a:r>
              <a:rPr lang="fr-FR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Compliance Liaison for Europe | Caterpillar </a:t>
            </a: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E3552C-F766-4F5F-AADB-F0D62C5EC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r="20465" b="48849"/>
          <a:stretch/>
        </p:blipFill>
        <p:spPr>
          <a:xfrm>
            <a:off x="3762701" y="1207555"/>
            <a:ext cx="4034724" cy="39776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904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CECE’s Position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2CA603A-9712-654F-80FE-2FB2A065B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225550"/>
            <a:ext cx="11563350" cy="4830763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Risk Assessment covers all technology-associated risks in all phases of the lifecycle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 </a:t>
            </a:r>
            <a:r>
              <a:rPr lang="en-US" dirty="0"/>
              <a:t>- the limits of „narrow Artificial Intelligence“</a:t>
            </a:r>
          </a:p>
          <a:p>
            <a:pPr marL="1257300" lvl="2" indent="-342900" algn="l">
              <a:buFont typeface="Wingdings" pitchFamily="2" charset="2"/>
              <a:buChar char="§"/>
            </a:pPr>
            <a:r>
              <a:rPr lang="en-US" dirty="0"/>
              <a:t>Legislating Machine Learning – a risk-based approach is more appropriate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/>
              <a:t> different levels of sophistication of the technology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 algn="l">
              <a:buFont typeface="Wingdings" pitchFamily="2" charset="2"/>
              <a:buChar char="§"/>
            </a:pPr>
            <a:r>
              <a:rPr lang="en-US" dirty="0"/>
              <a:t>Depending on the level of autonomy, the risks can be covered by a combination of increased functional safety or organizational measures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Cybersecurity - security and safety need to be considered separately </a:t>
            </a:r>
            <a:endParaRPr lang="en-US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/>
              <a:t>Cybersecurity needs to be addressed in horizontal legislations to cover the real need - addressing it at a product level is only one small piece of the puzzle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/>
              <a:t>Adding requirements in any vertical legislation could lead to </a:t>
            </a:r>
            <a:r>
              <a:rPr lang="en-US"/>
              <a:t>fragmentation and/or </a:t>
            </a:r>
            <a:r>
              <a:rPr lang="en-US" dirty="0"/>
              <a:t>contradiction!</a:t>
            </a:r>
          </a:p>
          <a:p>
            <a:pPr marL="342900" lvl="0" indent="-342900" algn="l">
              <a:buFont typeface="Wingdings" pitchFamily="2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technological neutrality of the Machinery Directive is a core value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/>
              <a:t>Technology specific legislation tends to be overly prescriptive, hampering innovation, particularly for the wide range of applications of the Machinery Directive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/>
              <a:t>Per New Legislative Approach, state-of-the-art technology-specific requirements belong into Harmonized Standards developed by Standardization Bodies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US" dirty="0"/>
              <a:t>Amending Annex IV (particularly on machine learning) may lead to disproportionate requirements considering the actual application of AI in the industry</a:t>
            </a:r>
          </a:p>
        </p:txBody>
      </p:sp>
    </p:spTree>
    <p:extLst>
      <p:ext uri="{BB962C8B-B14F-4D97-AF65-F5344CB8AC3E}">
        <p14:creationId xmlns:p14="http://schemas.microsoft.com/office/powerpoint/2010/main" val="975250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5"/>
            <a:ext cx="12192000" cy="12346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-127843"/>
            <a:ext cx="1156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Machinery legislation from 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Member State’s point of view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08910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Ana Monteiro | Portuguese Agency for Competitiveness and Innovation Directorate for Enterprise Planning and Policy </a:t>
            </a:r>
            <a:endParaRPr lang="fr-FR" sz="2400" spc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  <a:ea typeface="Yu Gothic UI Semibold" panose="020B0700000000000000" pitchFamily="34" charset="-128"/>
            </a:endParaRPr>
          </a:p>
          <a:p>
            <a:pPr algn="ctr"/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B7AC9C-8B8C-4065-AFF1-ADAC3834C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16814"/>
          <a:stretch/>
        </p:blipFill>
        <p:spPr>
          <a:xfrm>
            <a:off x="3916015" y="1324740"/>
            <a:ext cx="4023638" cy="397764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116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588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0" y="2155721"/>
            <a:ext cx="121919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Will the MD alignment with the NLF contribute to clearer market surveillance rules for machinery?</a:t>
            </a: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C260BE-3451-455D-AC86-5ECA47D479A2}"/>
              </a:ext>
            </a:extLst>
          </p:cNvPr>
          <p:cNvSpPr txBox="1"/>
          <p:nvPr/>
        </p:nvSpPr>
        <p:spPr>
          <a:xfrm>
            <a:off x="228600" y="-98292"/>
            <a:ext cx="99963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Poll 2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8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Content Placeholder 7" descr="Logo, icon&#10;&#10;Description automatically generated">
            <a:extLst>
              <a:ext uri="{FF2B5EF4-FFF2-40B4-BE49-F238E27FC236}">
                <a16:creationId xmlns:a16="http://schemas.microsoft.com/office/drawing/2014/main" id="{5F690D0E-6967-47BA-BABE-3009DFB0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6"/>
          <a:stretch/>
        </p:blipFill>
        <p:spPr>
          <a:xfrm>
            <a:off x="-3316" y="243114"/>
            <a:ext cx="2173284" cy="671260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890263-8F5B-43D9-B060-9B7E56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6" y="82443"/>
            <a:ext cx="1324894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2EDD30A5-AD2F-4669-B5D2-3E0BB6FFF8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588" b="24914"/>
          <a:stretch/>
        </p:blipFill>
        <p:spPr bwMode="auto">
          <a:xfrm>
            <a:off x="7966713" y="1027906"/>
            <a:ext cx="4225287" cy="58300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2" descr="Single gear">
            <a:extLst>
              <a:ext uri="{FF2B5EF4-FFF2-40B4-BE49-F238E27FC236}">
                <a16:creationId xmlns:a16="http://schemas.microsoft.com/office/drawing/2014/main" id="{A07DF045-278F-436D-BFF6-729C77A79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" r="11533" b="49511"/>
          <a:stretch/>
        </p:blipFill>
        <p:spPr bwMode="auto">
          <a:xfrm>
            <a:off x="5352080" y="4403325"/>
            <a:ext cx="4301487" cy="24546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68E6BDC-BE68-4158-897D-05FAEF7E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1362040"/>
            <a:ext cx="12192000" cy="94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 RULES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Badge Question Mark with solid fill">
            <a:extLst>
              <a:ext uri="{FF2B5EF4-FFF2-40B4-BE49-F238E27FC236}">
                <a16:creationId xmlns:a16="http://schemas.microsoft.com/office/drawing/2014/main" id="{11D02FE9-EEAC-463D-BE0E-5128822FC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873" y="2386839"/>
            <a:ext cx="1205837" cy="1205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Document with solid fill">
            <a:extLst>
              <a:ext uri="{FF2B5EF4-FFF2-40B4-BE49-F238E27FC236}">
                <a16:creationId xmlns:a16="http://schemas.microsoft.com/office/drawing/2014/main" id="{2F639AAF-1D59-485F-AF85-C160DFB98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028" y="3713824"/>
            <a:ext cx="1085525" cy="1085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9F06E0E-CB5C-4298-B1DC-49E0F846C4AB}"/>
              </a:ext>
            </a:extLst>
          </p:cNvPr>
          <p:cNvSpPr/>
          <p:nvPr/>
        </p:nvSpPr>
        <p:spPr>
          <a:xfrm>
            <a:off x="288431" y="4999357"/>
            <a:ext cx="964718" cy="96471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8CCA594-08A0-4E17-881F-DF79E9D7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847" y="5276532"/>
            <a:ext cx="1203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spc="100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REC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9DF411DC-10C1-4825-8317-0711D924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38" y="2773739"/>
            <a:ext cx="10719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Use the </a:t>
            </a:r>
            <a:r>
              <a:rPr lang="en-US" sz="2800" b="1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Question</a:t>
            </a: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tab to take part in the Q&amp;A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75EC20EA-3B21-4ABF-9263-7AE8F14B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244" y="3957684"/>
            <a:ext cx="8355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Checkout the </a:t>
            </a:r>
            <a:r>
              <a:rPr lang="en-US" sz="2800" b="1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Handout</a:t>
            </a: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section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2FF9D561-10C3-42E8-80FA-46C627054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478" y="5067540"/>
            <a:ext cx="103230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The session is being recorded and will be shared publicly afterwards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9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Content Placeholder 7" descr="Logo, icon&#10;&#10;Description automatically generated">
            <a:extLst>
              <a:ext uri="{FF2B5EF4-FFF2-40B4-BE49-F238E27FC236}">
                <a16:creationId xmlns:a16="http://schemas.microsoft.com/office/drawing/2014/main" id="{5F690D0E-6967-47BA-BABE-3009DFB0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6"/>
          <a:stretch/>
        </p:blipFill>
        <p:spPr>
          <a:xfrm>
            <a:off x="-3316" y="243114"/>
            <a:ext cx="2173284" cy="671260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890263-8F5B-43D9-B060-9B7E56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6" y="82443"/>
            <a:ext cx="1324894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2EDD30A5-AD2F-4669-B5D2-3E0BB6FFF8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588" b="24914"/>
          <a:stretch/>
        </p:blipFill>
        <p:spPr bwMode="auto">
          <a:xfrm>
            <a:off x="7966713" y="1027906"/>
            <a:ext cx="4225287" cy="58300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2" descr="Single gear">
            <a:extLst>
              <a:ext uri="{FF2B5EF4-FFF2-40B4-BE49-F238E27FC236}">
                <a16:creationId xmlns:a16="http://schemas.microsoft.com/office/drawing/2014/main" id="{A07DF045-278F-436D-BFF6-729C77A79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" r="11533" b="49511"/>
          <a:stretch/>
        </p:blipFill>
        <p:spPr bwMode="auto">
          <a:xfrm>
            <a:off x="5352080" y="4403325"/>
            <a:ext cx="4301487" cy="24546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68E6BDC-BE68-4158-897D-05FAEF7E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1362040"/>
            <a:ext cx="121920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87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Q&amp;A</a:t>
            </a:r>
            <a:endParaRPr lang="en-US" sz="1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0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view from the European Parliament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5112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MEP Andreas Schwab | IMCO Committee | European Parliament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Andreas Schwab - Wikipedia">
            <a:extLst>
              <a:ext uri="{FF2B5EF4-FFF2-40B4-BE49-F238E27FC236}">
                <a16:creationId xmlns:a16="http://schemas.microsoft.com/office/drawing/2014/main" id="{45A528D6-1D49-4C34-B258-F90D13745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2777" r="16023" b="38333"/>
          <a:stretch/>
        </p:blipFill>
        <p:spPr bwMode="auto">
          <a:xfrm>
            <a:off x="3759416" y="1225742"/>
            <a:ext cx="4035893" cy="39776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4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588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0" y="2930973"/>
            <a:ext cx="12191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After attending today’s seminar you are? 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C260BE-3451-455D-AC86-5ECA47D479A2}"/>
              </a:ext>
            </a:extLst>
          </p:cNvPr>
          <p:cNvSpPr txBox="1"/>
          <p:nvPr/>
        </p:nvSpPr>
        <p:spPr>
          <a:xfrm>
            <a:off x="228600" y="-98292"/>
            <a:ext cx="99963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Poll 3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2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Closing remarks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45112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Olivier </a:t>
            </a:r>
            <a:r>
              <a:rPr lang="en-US" sz="2400" spc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Janin</a:t>
            </a: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| Secretary General | FEM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2CB941-5C55-49AC-8659-E5C7B88C65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>
          <a:xfrm>
            <a:off x="3846048" y="1225742"/>
            <a:ext cx="3832298" cy="397764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39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Content Placeholder 7" descr="Logo, icon&#10;&#10;Description automatically generated">
            <a:extLst>
              <a:ext uri="{FF2B5EF4-FFF2-40B4-BE49-F238E27FC236}">
                <a16:creationId xmlns:a16="http://schemas.microsoft.com/office/drawing/2014/main" id="{5F690D0E-6967-47BA-BABE-3009DFB0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6"/>
          <a:stretch/>
        </p:blipFill>
        <p:spPr>
          <a:xfrm>
            <a:off x="-3316" y="243114"/>
            <a:ext cx="2173284" cy="671260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890263-8F5B-43D9-B060-9B7E56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6" y="82443"/>
            <a:ext cx="1324894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2EDD30A5-AD2F-4669-B5D2-3E0BB6FFF8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588" b="24914"/>
          <a:stretch/>
        </p:blipFill>
        <p:spPr bwMode="auto">
          <a:xfrm>
            <a:off x="7966713" y="1027906"/>
            <a:ext cx="4225287" cy="58300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2" descr="Single gear">
            <a:extLst>
              <a:ext uri="{FF2B5EF4-FFF2-40B4-BE49-F238E27FC236}">
                <a16:creationId xmlns:a16="http://schemas.microsoft.com/office/drawing/2014/main" id="{A07DF045-278F-436D-BFF6-729C77A79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" r="11533" b="49511"/>
          <a:stretch/>
        </p:blipFill>
        <p:spPr bwMode="auto">
          <a:xfrm>
            <a:off x="5352080" y="4403325"/>
            <a:ext cx="4301487" cy="24546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68E6BDC-BE68-4158-897D-05FAEF7E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2308348"/>
            <a:ext cx="1219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60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</a:t>
            </a:r>
            <a:br>
              <a:rPr lang="en-US" sz="60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attention!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7682B2-B427-4D98-9E1C-D536509C02F1}"/>
              </a:ext>
            </a:extLst>
          </p:cNvPr>
          <p:cNvSpPr txBox="1">
            <a:spLocks/>
          </p:cNvSpPr>
          <p:nvPr/>
        </p:nvSpPr>
        <p:spPr>
          <a:xfrm>
            <a:off x="-133026" y="6055825"/>
            <a:ext cx="4358314" cy="1439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 "/>
              </a:rPr>
              <a:t>www.cece.eu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4844E4-9681-469B-87BE-840599EBB2A4}"/>
              </a:ext>
            </a:extLst>
          </p:cNvPr>
          <p:cNvSpPr txBox="1">
            <a:spLocks/>
          </p:cNvSpPr>
          <p:nvPr/>
        </p:nvSpPr>
        <p:spPr>
          <a:xfrm>
            <a:off x="6950866" y="6055824"/>
            <a:ext cx="5241134" cy="1439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 "/>
              </a:rPr>
              <a:t>www.fem-eur.com</a:t>
            </a:r>
          </a:p>
        </p:txBody>
      </p:sp>
    </p:spTree>
    <p:extLst>
      <p:ext uri="{BB962C8B-B14F-4D97-AF65-F5344CB8AC3E}">
        <p14:creationId xmlns:p14="http://schemas.microsoft.com/office/powerpoint/2010/main" val="66387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Content Placeholder 7" descr="Logo, icon&#10;&#10;Description automatically generated">
            <a:extLst>
              <a:ext uri="{FF2B5EF4-FFF2-40B4-BE49-F238E27FC236}">
                <a16:creationId xmlns:a16="http://schemas.microsoft.com/office/drawing/2014/main" id="{5F690D0E-6967-47BA-BABE-3009DFB0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6"/>
          <a:stretch/>
        </p:blipFill>
        <p:spPr>
          <a:xfrm>
            <a:off x="-3316" y="243114"/>
            <a:ext cx="2173284" cy="671260"/>
          </a:xfr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A890263-8F5B-43D9-B060-9B7E56CE7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226" y="82443"/>
            <a:ext cx="1324894" cy="100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2EDD30A5-AD2F-4669-B5D2-3E0BB6FFF8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5588" b="24914"/>
          <a:stretch/>
        </p:blipFill>
        <p:spPr bwMode="auto">
          <a:xfrm>
            <a:off x="7966713" y="1027906"/>
            <a:ext cx="4225287" cy="5830094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phic 2" descr="Single gear">
            <a:extLst>
              <a:ext uri="{FF2B5EF4-FFF2-40B4-BE49-F238E27FC236}">
                <a16:creationId xmlns:a16="http://schemas.microsoft.com/office/drawing/2014/main" id="{A07DF045-278F-436D-BFF6-729C77A793A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-1" r="11533" b="49511"/>
          <a:stretch/>
        </p:blipFill>
        <p:spPr bwMode="auto">
          <a:xfrm>
            <a:off x="5352080" y="4403325"/>
            <a:ext cx="4301487" cy="2454675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768E6BDC-BE68-4158-897D-05FAEF7E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" y="1362040"/>
            <a:ext cx="12192000" cy="185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THE CONVERSATION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5400" b="1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SOCIAL MEDIA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Circle, twitter icon - Free download on Iconfinder">
            <a:extLst>
              <a:ext uri="{FF2B5EF4-FFF2-40B4-BE49-F238E27FC236}">
                <a16:creationId xmlns:a16="http://schemas.microsoft.com/office/drawing/2014/main" id="{80090F92-5A43-40A2-B9D4-654C69C28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8" y="3536316"/>
            <a:ext cx="1279263" cy="12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linkedin-icon - Mental Health Europe">
            <a:extLst>
              <a:ext uri="{FF2B5EF4-FFF2-40B4-BE49-F238E27FC236}">
                <a16:creationId xmlns:a16="http://schemas.microsoft.com/office/drawing/2014/main" id="{09C3C634-B14E-48D1-A44E-71C1229D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8" y="5215773"/>
            <a:ext cx="1279263" cy="12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">
            <a:extLst>
              <a:ext uri="{FF2B5EF4-FFF2-40B4-BE49-F238E27FC236}">
                <a16:creationId xmlns:a16="http://schemas.microsoft.com/office/drawing/2014/main" id="{A9506B8A-0CCC-4882-A5EC-7252B67A8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5529" y="3661572"/>
            <a:ext cx="8328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@CECE_Europe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                       @FEM_EUR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4E413A1B-BE28-4DB0-823A-AB6EF83D8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357" y="5359142"/>
            <a:ext cx="106966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CECE Committee for European Construction Equipment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2800" spc="100" dirty="0">
                <a:solidFill>
                  <a:srgbClr val="FFFFFF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FEM - European Materials Handling Federation</a:t>
            </a:r>
            <a:endParaRPr lang="en-US" sz="2800" spc="100" dirty="0">
              <a:solidFill>
                <a:srgbClr val="FFFFFF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A712-5137-47FC-9270-5F5AD301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19B034-93CA-4F65-BBDB-0F0547EE7985}"/>
              </a:ext>
            </a:extLst>
          </p:cNvPr>
          <p:cNvSpPr/>
          <p:nvPr/>
        </p:nvSpPr>
        <p:spPr>
          <a:xfrm>
            <a:off x="0" y="0"/>
            <a:ext cx="12192000" cy="68675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6D5D88-FCFA-47EF-B98A-3E703F69A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8808" b="17505"/>
          <a:stretch/>
        </p:blipFill>
        <p:spPr>
          <a:xfrm>
            <a:off x="489224" y="63033"/>
            <a:ext cx="2348872" cy="2286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638B571-9BA4-40C1-8795-550D7D2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51" y="2477249"/>
            <a:ext cx="292867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Riccardo Viaggi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Secretary General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CECE</a:t>
            </a: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5792C2-6C9B-47A7-9541-7F8579417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r="29272" b="33757"/>
          <a:stretch/>
        </p:blipFill>
        <p:spPr>
          <a:xfrm>
            <a:off x="3548955" y="3586419"/>
            <a:ext cx="2300314" cy="228600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7AB1C010-984D-493F-9204-968B6F18B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405" y="5993078"/>
            <a:ext cx="34335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Dale </a:t>
            </a:r>
            <a:r>
              <a:rPr lang="en-US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Camsell</a:t>
            </a:r>
            <a:endParaRPr lang="en-US" sz="1500" spc="1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  <a:ea typeface="Yu Gothic UI Semibold" panose="020B0700000000000000" pitchFamily="34" charset="-128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Regulatory Consultant</a:t>
            </a: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FF3666-BC18-43AC-8C21-878942DAA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0"/>
          <a:stretch/>
        </p:blipFill>
        <p:spPr>
          <a:xfrm>
            <a:off x="6551784" y="61365"/>
            <a:ext cx="2233642" cy="2286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EB9940-AB06-47D7-94AE-44482F2EC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>
          <a:xfrm>
            <a:off x="9515062" y="3592175"/>
            <a:ext cx="2202470" cy="2286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Felicia Stoica (@felistoica) | Twitter">
            <a:extLst>
              <a:ext uri="{FF2B5EF4-FFF2-40B4-BE49-F238E27FC236}">
                <a16:creationId xmlns:a16="http://schemas.microsoft.com/office/drawing/2014/main" id="{42464020-694A-4612-9C8E-AAB313156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r="10748" b="8557"/>
          <a:stretch/>
        </p:blipFill>
        <p:spPr bwMode="auto">
          <a:xfrm>
            <a:off x="3546185" y="64035"/>
            <a:ext cx="2281586" cy="2286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C96237D9-2F62-430D-8812-8353F39E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760" y="2477769"/>
            <a:ext cx="378879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Felicia </a:t>
            </a:r>
            <a:r>
              <a:rPr lang="en-US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Stoica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Deputy Head of Unit, DG GROW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European Commission</a:t>
            </a: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>
            <a:extLst>
              <a:ext uri="{FF2B5EF4-FFF2-40B4-BE49-F238E27FC236}">
                <a16:creationId xmlns:a16="http://schemas.microsoft.com/office/drawing/2014/main" id="{4C0F812D-B9CF-4D93-95AB-9DADB9DE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058" y="2479796"/>
            <a:ext cx="455423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Luisa </a:t>
            </a:r>
            <a:r>
              <a:rPr lang="en-US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Parisotto</a:t>
            </a:r>
            <a:endParaRPr lang="en-US" sz="1500" spc="100" dirty="0">
              <a:solidFill>
                <a:schemeClr val="bg1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  <a:ea typeface="Yu Gothic UI Semibold" panose="020B0700000000000000" pitchFamily="34" charset="-128"/>
            </a:endParaRPr>
          </a:p>
          <a:p>
            <a:pPr algn="ctr"/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Sr. Regulatory 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&amp; Compliance Manager 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Terex AWP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E3A04DE1-E756-4EF0-B3BD-4EE8DDE75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9295" y="5997346"/>
            <a:ext cx="292867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Olivier </a:t>
            </a:r>
            <a:r>
              <a:rPr lang="en-US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Janin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Secretary General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FEM</a:t>
            </a: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Picture 4" descr="Andreas Schwab - Wikipedia">
            <a:extLst>
              <a:ext uri="{FF2B5EF4-FFF2-40B4-BE49-F238E27FC236}">
                <a16:creationId xmlns:a16="http://schemas.microsoft.com/office/drawing/2014/main" id="{EC6EFBF2-5738-4ED9-AC79-BCF38ECFE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2777" r="16023" b="38333"/>
          <a:stretch/>
        </p:blipFill>
        <p:spPr bwMode="auto">
          <a:xfrm>
            <a:off x="6545913" y="3585312"/>
            <a:ext cx="2319479" cy="2286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2">
            <a:extLst>
              <a:ext uri="{FF2B5EF4-FFF2-40B4-BE49-F238E27FC236}">
                <a16:creationId xmlns:a16="http://schemas.microsoft.com/office/drawing/2014/main" id="{F7BC5684-D258-40CE-9787-F415EDFBE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9584" y="5988541"/>
            <a:ext cx="343350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MEP Andreas Schwab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IMCO Committee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European Parliament</a:t>
            </a: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F10A29AB-19D4-4A3C-807F-94A58597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644" y="5986919"/>
            <a:ext cx="35617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Ana Monteiro</a:t>
            </a:r>
            <a:endParaRPr lang="en-US" sz="15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Portuguese Agency for Competitiveness &amp; Innovation</a:t>
            </a:r>
            <a:b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6ED1313B-389C-4E6D-9F98-D09743A6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065" y="2474257"/>
            <a:ext cx="455423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US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Holger </a:t>
            </a:r>
            <a:r>
              <a:rPr lang="en-US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Kellerbauer</a:t>
            </a:r>
            <a:r>
              <a:rPr lang="en-US" sz="15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fr-FR" sz="1500" spc="100" dirty="0" err="1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Regional</a:t>
            </a:r>
            <a:r>
              <a:rPr lang="fr-FR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Compliance </a:t>
            </a:r>
            <a:br>
              <a:rPr lang="fr-FR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fr-FR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Liaison for Europe</a:t>
            </a:r>
            <a:br>
              <a:rPr lang="fr-FR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</a:br>
            <a:r>
              <a:rPr lang="fr-FR" sz="1500" spc="100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Caterpillar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5631ED3-AF3D-489E-BAE7-65A0DEE90E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>
          <a:xfrm>
            <a:off x="9519866" y="72431"/>
            <a:ext cx="2202470" cy="2286000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37285F-6012-4C1D-BC80-6682B82C50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0" r="20465" b="48849"/>
          <a:stretch/>
        </p:blipFill>
        <p:spPr>
          <a:xfrm>
            <a:off x="9456893" y="72431"/>
            <a:ext cx="2318807" cy="2286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258D72-0373-47BC-B6DC-846E3A7A5B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16814"/>
          <a:stretch/>
        </p:blipFill>
        <p:spPr>
          <a:xfrm>
            <a:off x="478377" y="3543818"/>
            <a:ext cx="2350244" cy="2323376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310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1966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106078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Opening remarks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46D1A2-1123-4580-BC9E-84ED44FE55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8808" b="17505"/>
          <a:stretch/>
        </p:blipFill>
        <p:spPr>
          <a:xfrm>
            <a:off x="4052648" y="1207885"/>
            <a:ext cx="4086703" cy="397731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369" y="5345112"/>
            <a:ext cx="78411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Riccardo Viaggi | </a:t>
            </a: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Secretary General | CECE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6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2" descr="Single gear">
            <a:extLst>
              <a:ext uri="{FF2B5EF4-FFF2-40B4-BE49-F238E27FC236}">
                <a16:creationId xmlns:a16="http://schemas.microsoft.com/office/drawing/2014/main" id="{817419DA-343C-48F1-B0FE-7A94FF45E20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19904"/>
          <a:stretch/>
        </p:blipFill>
        <p:spPr bwMode="auto">
          <a:xfrm>
            <a:off x="9092481" y="1893403"/>
            <a:ext cx="3099519" cy="496459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6E8683-803D-4691-A418-CD277389A3D1}"/>
              </a:ext>
            </a:extLst>
          </p:cNvPr>
          <p:cNvSpPr/>
          <p:nvPr/>
        </p:nvSpPr>
        <p:spPr>
          <a:xfrm>
            <a:off x="0" y="-71914"/>
            <a:ext cx="12192000" cy="115884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1CBC0-0AA2-4400-9149-F6196F6CC848}"/>
              </a:ext>
            </a:extLst>
          </p:cNvPr>
          <p:cNvSpPr/>
          <p:nvPr/>
        </p:nvSpPr>
        <p:spPr>
          <a:xfrm>
            <a:off x="0" y="6289669"/>
            <a:ext cx="12192000" cy="5709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3894540-3151-4BF6-8A43-0D49787D6D53}"/>
              </a:ext>
            </a:extLst>
          </p:cNvPr>
          <p:cNvSpPr txBox="1">
            <a:spLocks/>
          </p:cNvSpPr>
          <p:nvPr/>
        </p:nvSpPr>
        <p:spPr>
          <a:xfrm>
            <a:off x="228600" y="63925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2021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67699DB-5ECB-48A1-8C8C-A9563385BFB7}"/>
              </a:ext>
            </a:extLst>
          </p:cNvPr>
          <p:cNvSpPr txBox="1">
            <a:spLocks/>
          </p:cNvSpPr>
          <p:nvPr/>
        </p:nvSpPr>
        <p:spPr>
          <a:xfrm>
            <a:off x="3916015" y="6418813"/>
            <a:ext cx="4953000" cy="322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US" sz="1200" kern="1200" dirty="0" smtClean="0">
                <a:solidFill>
                  <a:schemeClr val="accent4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Technologies &amp; Machinery Legislation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1E2E7-E6C6-4DD7-9F2C-387AB9CAF6DA}"/>
              </a:ext>
            </a:extLst>
          </p:cNvPr>
          <p:cNvSpPr txBox="1"/>
          <p:nvPr/>
        </p:nvSpPr>
        <p:spPr>
          <a:xfrm>
            <a:off x="295275" y="-425554"/>
            <a:ext cx="11563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What to expect from the upcoming revision of the Machinery Directive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39D63FE-CD76-406A-BF3A-2EA13AB2F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1" y="6345385"/>
            <a:ext cx="504499" cy="467826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1C1116A-026B-4BD4-9B6F-FA9EF4EA6C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1"/>
          <a:stretch/>
        </p:blipFill>
        <p:spPr>
          <a:xfrm>
            <a:off x="10465427" y="6449586"/>
            <a:ext cx="916860" cy="279301"/>
          </a:xfrm>
          <a:prstGeom prst="rect">
            <a:avLst/>
          </a:prstGeom>
        </p:spPr>
      </p:pic>
      <p:pic>
        <p:nvPicPr>
          <p:cNvPr id="12" name="Graphic 2" descr="Single gear">
            <a:extLst>
              <a:ext uri="{FF2B5EF4-FFF2-40B4-BE49-F238E27FC236}">
                <a16:creationId xmlns:a16="http://schemas.microsoft.com/office/drawing/2014/main" id="{002B9AD2-A6AB-4A80-8128-E4AC8D7F6D2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11366" b="59133"/>
          <a:stretch/>
        </p:blipFill>
        <p:spPr bwMode="auto">
          <a:xfrm>
            <a:off x="7428363" y="4755356"/>
            <a:ext cx="3328236" cy="1534313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FEAFF95A-3321-46FB-A661-1CBAB2AA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5387644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Felicia </a:t>
            </a:r>
            <a:r>
              <a:rPr lang="en-US" sz="2400" spc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Stoica</a:t>
            </a:r>
            <a:r>
              <a:rPr lang="en-US" sz="2400" spc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Rounded MT Bold" panose="020F0704030504030204" pitchFamily="34" charset="0"/>
                <a:ea typeface="Yu Gothic UI Semibold" panose="020B0700000000000000" pitchFamily="34" charset="-128"/>
              </a:rPr>
              <a:t> | Deputy Head of Unit, DG GROW | European Commission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Felicia Stoica (@felistoica) | Twitter">
            <a:extLst>
              <a:ext uri="{FF2B5EF4-FFF2-40B4-BE49-F238E27FC236}">
                <a16:creationId xmlns:a16="http://schemas.microsoft.com/office/drawing/2014/main" id="{82BF65FA-122F-4FBC-8D06-4C9A4EEC2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r="10748" b="8557"/>
          <a:stretch/>
        </p:blipFill>
        <p:spPr bwMode="auto">
          <a:xfrm>
            <a:off x="4111019" y="1232371"/>
            <a:ext cx="3969960" cy="397764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40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213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87457"/>
            <a:ext cx="12192000" cy="3623633"/>
          </a:xfrm>
          <a:prstGeom prst="rect">
            <a:avLst/>
          </a:prstGeom>
          <a:solidFill>
            <a:srgbClr val="0070C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13780" y="2840214"/>
            <a:ext cx="9727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Revision of the MACHINERY Directive 2006/42/EC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lvl="1" algn="r"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Felicia </a:t>
            </a:r>
            <a:r>
              <a:rPr lang="en-IE" sz="2400" dirty="0" err="1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Stoica</a:t>
            </a:r>
            <a:endParaRPr lang="en-IE" sz="2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lvl="1" algn="r" fontAlgn="base">
              <a:spcBef>
                <a:spcPct val="0"/>
              </a:spcBef>
              <a:spcAft>
                <a:spcPct val="0"/>
              </a:spcAft>
            </a:pPr>
            <a:r>
              <a:rPr lang="en-I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Deputy Head of Unit </a:t>
            </a:r>
          </a:p>
          <a:p>
            <a:pPr lvl="1" algn="r" fontAlgn="base">
              <a:spcBef>
                <a:spcPct val="0"/>
              </a:spcBef>
              <a:spcAft>
                <a:spcPct val="0"/>
              </a:spcAft>
            </a:pPr>
            <a:r>
              <a:rPr lang="en-IE" sz="2000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GROW C3 - Engineering, Maritime and Rail Industries</a:t>
            </a:r>
            <a:endParaRPr lang="en-GB" sz="24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1010"/>
            <a:ext cx="2228850" cy="15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775681" y="2236566"/>
            <a:ext cx="0" cy="22804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778269" y="2236566"/>
            <a:ext cx="0" cy="22804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4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 b="34447"/>
          <a:stretch>
            <a:fillRect/>
          </a:stretch>
        </p:blipFill>
        <p:spPr bwMode="auto">
          <a:xfrm>
            <a:off x="0" y="2014506"/>
            <a:ext cx="12192000" cy="3300444"/>
          </a:xfrm>
          <a:custGeom>
            <a:avLst/>
            <a:gdLst>
              <a:gd name="connsiteX0" fmla="*/ 0 w 12192000"/>
              <a:gd name="connsiteY0" fmla="*/ 0 h 3300444"/>
              <a:gd name="connsiteX1" fmla="*/ 12192000 w 12192000"/>
              <a:gd name="connsiteY1" fmla="*/ 0 h 3300444"/>
              <a:gd name="connsiteX2" fmla="*/ 12192000 w 12192000"/>
              <a:gd name="connsiteY2" fmla="*/ 3300444 h 3300444"/>
              <a:gd name="connsiteX3" fmla="*/ 0 w 12192000"/>
              <a:gd name="connsiteY3" fmla="*/ 3300444 h 3300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300444">
                <a:moveTo>
                  <a:pt x="0" y="0"/>
                </a:moveTo>
                <a:lnTo>
                  <a:pt x="12192000" y="0"/>
                </a:lnTo>
                <a:lnTo>
                  <a:pt x="12192000" y="3300444"/>
                </a:lnTo>
                <a:lnTo>
                  <a:pt x="0" y="33004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59531" y="1037392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300" normalizeH="0" baseline="0" noProof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Lato"/>
              </a:rPr>
              <a:t>Procedural steps until the adoption</a:t>
            </a:r>
            <a:endParaRPr kumimoji="0" lang="en-GB" sz="3000" b="1" i="0" u="none" strike="noStrike" kern="0" cap="none" spc="30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9592"/>
            <a:ext cx="12192000" cy="759143"/>
          </a:xfrm>
          <a:prstGeom prst="rect">
            <a:avLst/>
          </a:prstGeom>
          <a:solidFill>
            <a:srgbClr val="0F5494"/>
          </a:solidFill>
          <a:ln w="9525" cap="flat" cmpd="sng" algn="ctr">
            <a:solidFill>
              <a:srgbClr val="0F549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5234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62044"/>
            <a:ext cx="12192000" cy="9595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100000">
                <a:srgbClr val="0070C0"/>
              </a:gs>
              <a:gs pos="0">
                <a:srgbClr val="00B0F0"/>
              </a:gs>
              <a:gs pos="7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41087" y="6136633"/>
            <a:ext cx="2624619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F5494"/>
              </a:buClr>
              <a:defRPr/>
            </a:pPr>
            <a:r>
              <a:rPr lang="en-GB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Impact Assessment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1111" y="6094119"/>
            <a:ext cx="2680387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F5494"/>
              </a:buClr>
              <a:defRPr/>
            </a:pPr>
            <a:r>
              <a:rPr lang="en-GB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Consultations with MS and Stakeholders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6903" y="6108291"/>
            <a:ext cx="2105542" cy="67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F5494"/>
              </a:buClr>
              <a:defRPr/>
            </a:pPr>
            <a:r>
              <a:rPr lang="en-GB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Adoption of COM’s proposal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001886"/>
            <a:ext cx="12192000" cy="330044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objectiv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75" y="5429624"/>
            <a:ext cx="614201" cy="6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91" y="5424912"/>
            <a:ext cx="629972" cy="62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Initia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78" y="5268124"/>
            <a:ext cx="796192" cy="79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8765" y="6260639"/>
            <a:ext cx="2624619" cy="36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0F5494"/>
              </a:buClr>
              <a:defRPr/>
            </a:pPr>
            <a:r>
              <a:rPr lang="en-GB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</a:rPr>
              <a:t>REFIT Evaluation</a:t>
            </a:r>
          </a:p>
        </p:txBody>
      </p:sp>
      <p:pic>
        <p:nvPicPr>
          <p:cNvPr id="16" name="Picture 8" descr="Image result for enforcement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13" y="5536164"/>
            <a:ext cx="591761" cy="5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0" y="2448770"/>
            <a:ext cx="12293601" cy="2682549"/>
            <a:chOff x="-1" y="863600"/>
            <a:chExt cx="12293601" cy="3493365"/>
          </a:xfrm>
        </p:grpSpPr>
        <p:sp>
          <p:nvSpPr>
            <p:cNvPr id="58" name="Rectangle 57"/>
            <p:cNvSpPr/>
            <p:nvPr/>
          </p:nvSpPr>
          <p:spPr>
            <a:xfrm>
              <a:off x="14514" y="3033492"/>
              <a:ext cx="12192000" cy="13234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4" descr="http://powerlexis.ru/sites/default/files/succesful-presenta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1093" r="-116" b="39915"/>
            <a:stretch/>
          </p:blipFill>
          <p:spPr bwMode="auto">
            <a:xfrm>
              <a:off x="-1" y="863600"/>
              <a:ext cx="12293601" cy="3461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840068" y="236405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endParaRPr lang="en-US" dirty="0">
                <a:latin typeface="Gill Sans MT" panose="020B0502020104020203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24616" y="5386462"/>
            <a:ext cx="283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Slab703 Md BT" panose="02060603020205020403" pitchFamily="18" charset="0"/>
              </a:rPr>
              <a:t>Commission White Paper on AI</a:t>
            </a:r>
          </a:p>
        </p:txBody>
      </p:sp>
      <p:sp>
        <p:nvSpPr>
          <p:cNvPr id="84" name="Oval 83"/>
          <p:cNvSpPr/>
          <p:nvPr/>
        </p:nvSpPr>
        <p:spPr>
          <a:xfrm>
            <a:off x="11695632" y="164005"/>
            <a:ext cx="435429" cy="43542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1703994" y="1970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20th Century Font" panose="00000400000000000000" pitchFamily="2" charset="0"/>
              </a:rPr>
              <a:t>02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-19592"/>
            <a:ext cx="12122698" cy="995680"/>
          </a:xfrm>
          <a:prstGeom prst="rect">
            <a:avLst/>
          </a:prstGeom>
          <a:solidFill>
            <a:srgbClr val="0F5494"/>
          </a:solidFill>
          <a:ln w="9525" cap="flat" cmpd="sng" algn="ctr">
            <a:solidFill>
              <a:srgbClr val="0F549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52340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0" y="6762044"/>
            <a:ext cx="12192000" cy="95956"/>
          </a:xfrm>
          <a:prstGeom prst="rect">
            <a:avLst/>
          </a:prstGeom>
          <a:gradFill flip="none" rotWithShape="1">
            <a:gsLst>
              <a:gs pos="37000">
                <a:srgbClr val="0070C0"/>
              </a:gs>
              <a:gs pos="100000">
                <a:srgbClr val="0070C0"/>
              </a:gs>
              <a:gs pos="0">
                <a:srgbClr val="00B0F0"/>
              </a:gs>
              <a:gs pos="70000">
                <a:srgbClr val="00B0F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080139" y="5218620"/>
            <a:ext cx="4174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GeoSlab703 Md BT" panose="02060603020205020403" pitchFamily="18" charset="0"/>
              </a:rPr>
              <a:t>Commission Report on safety and liability implications of AI, the Internet of Things and Robotics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202696" y="6765"/>
            <a:ext cx="896448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>
              <a:defRPr/>
            </a:pPr>
            <a:r>
              <a:rPr lang="en-US" altLang="en-US" kern="0" spc="300" dirty="0">
                <a:solidFill>
                  <a:schemeClr val="bg1"/>
                </a:solidFill>
                <a:latin typeface="Lato"/>
              </a:rPr>
              <a:t>Political context </a:t>
            </a:r>
          </a:p>
          <a:p>
            <a:pPr marL="0" lvl="0">
              <a:defRPr/>
            </a:pPr>
            <a:r>
              <a:rPr lang="en-US" altLang="en-US" sz="2800" kern="0" spc="300" dirty="0">
                <a:solidFill>
                  <a:schemeClr val="bg1"/>
                </a:solidFill>
                <a:latin typeface="Lato"/>
              </a:rPr>
              <a:t>‘A Europe fit for the Digital Age’</a:t>
            </a:r>
            <a:r>
              <a:rPr kumimoji="0" lang="en-GB" altLang="en-US" sz="2800" b="1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</a:rPr>
              <a:t> </a:t>
            </a:r>
            <a:endParaRPr kumimoji="0" lang="en-GB" sz="2800" b="1" i="0" u="none" strike="noStrike" kern="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2696" y="1178707"/>
            <a:ext cx="4285133" cy="9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algn="ctr">
              <a:defRPr/>
            </a:pPr>
            <a:r>
              <a:rPr lang="en-IE" altLang="en-US" sz="2400" kern="0" spc="300" dirty="0">
                <a:latin typeface="Lato"/>
              </a:rPr>
              <a:t>Revision of the Machinery Directive</a:t>
            </a:r>
            <a:endParaRPr kumimoji="0" lang="en-GB" sz="2400" b="1" i="0" u="none" strike="noStrike" kern="0" cap="none" spc="30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7837565" y="1206535"/>
            <a:ext cx="4285133" cy="9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lvl="0" algn="ctr">
              <a:defRPr/>
            </a:pPr>
            <a:r>
              <a:rPr lang="en-IE" altLang="en-US" sz="2400" kern="0" spc="300" dirty="0">
                <a:latin typeface="Lato"/>
              </a:rPr>
              <a:t>New Regulation on AI</a:t>
            </a:r>
            <a:endParaRPr kumimoji="0" lang="en-GB" sz="2400" b="1" i="0" u="none" strike="noStrike" kern="0" cap="none" spc="300" normalizeH="0" baseline="0" noProof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29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7a923a-eb4c-4c26-b144-5748a8e677bc">
      <UserInfo>
        <DisplayName>Riccardo Viaggi - CECE</DisplayName>
        <AccountId>25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D6FCE741BC5F44BC748443844A412A" ma:contentTypeVersion="11" ma:contentTypeDescription="Create a new document." ma:contentTypeScope="" ma:versionID="fd369979b438499a78ebb0ac7b4cf894">
  <xsd:schema xmlns:xsd="http://www.w3.org/2001/XMLSchema" xmlns:xs="http://www.w3.org/2001/XMLSchema" xmlns:p="http://schemas.microsoft.com/office/2006/metadata/properties" xmlns:ns2="b9ef535f-04d8-42c9-8458-f8a527d952c1" xmlns:ns3="af7a923a-eb4c-4c26-b144-5748a8e677bc" targetNamespace="http://schemas.microsoft.com/office/2006/metadata/properties" ma:root="true" ma:fieldsID="fbb81c01fd30bc5a5abc3c9d5b617b8a" ns2:_="" ns3:_="">
    <xsd:import namespace="b9ef535f-04d8-42c9-8458-f8a527d952c1"/>
    <xsd:import namespace="af7a923a-eb4c-4c26-b144-5748a8e677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f535f-04d8-42c9-8458-f8a527d952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a923a-eb4c-4c26-b144-5748a8e67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89D0D8-5F3E-4BA9-A23B-953F8F0B3A00}">
  <ds:schemaRefs>
    <ds:schemaRef ds:uri="http://schemas.microsoft.com/office/2006/metadata/properties"/>
    <ds:schemaRef ds:uri="http://schemas.microsoft.com/office/infopath/2007/PartnerControls"/>
    <ds:schemaRef ds:uri="af7a923a-eb4c-4c26-b144-5748a8e677bc"/>
  </ds:schemaRefs>
</ds:datastoreItem>
</file>

<file path=customXml/itemProps2.xml><?xml version="1.0" encoding="utf-8"?>
<ds:datastoreItem xmlns:ds="http://schemas.openxmlformats.org/officeDocument/2006/customXml" ds:itemID="{17418A50-9176-4EDC-A1C8-73A0D458B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f535f-04d8-42c9-8458-f8a527d952c1"/>
    <ds:schemaRef ds:uri="af7a923a-eb4c-4c26-b144-5748a8e67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9F3138-14CD-47E2-B929-FF8CF96BF0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960</Words>
  <Application>Microsoft Office PowerPoint</Application>
  <PresentationFormat>Widescreen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20th Century Font</vt:lpstr>
      <vt:lpstr>Aharoni</vt:lpstr>
      <vt:lpstr>Arial</vt:lpstr>
      <vt:lpstr>Arial Black</vt:lpstr>
      <vt:lpstr>Arial Rounded MT Bold</vt:lpstr>
      <vt:lpstr>Calibri</vt:lpstr>
      <vt:lpstr>Calibri  </vt:lpstr>
      <vt:lpstr>Calibri Light</vt:lpstr>
      <vt:lpstr>GeoSlab703 Md BT</vt:lpstr>
      <vt:lpstr>Gill Sans MT</vt:lpstr>
      <vt:lpstr>Lato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Guziak - CECE</dc:creator>
  <cp:lastModifiedBy>Roma Guziak - CECE</cp:lastModifiedBy>
  <cp:revision>22</cp:revision>
  <dcterms:created xsi:type="dcterms:W3CDTF">2021-01-13T13:07:43Z</dcterms:created>
  <dcterms:modified xsi:type="dcterms:W3CDTF">2021-01-20T11:11:29Z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0x010100DBD6FCE741BC5F44BC748443844A412A</vt:lpwstr>
  </property>
</Properties>
</file>